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Lst>
  <p:notesMasterIdLst>
    <p:notesMasterId r:id="rId36"/>
  </p:notesMasterIdLst>
  <p:sldIdLst>
    <p:sldId id="256" r:id="rId2"/>
    <p:sldId id="269" r:id="rId3"/>
    <p:sldId id="257" r:id="rId4"/>
    <p:sldId id="299" r:id="rId5"/>
    <p:sldId id="292" r:id="rId6"/>
    <p:sldId id="288" r:id="rId7"/>
    <p:sldId id="281" r:id="rId8"/>
    <p:sldId id="268" r:id="rId9"/>
    <p:sldId id="259" r:id="rId10"/>
    <p:sldId id="300" r:id="rId11"/>
    <p:sldId id="258" r:id="rId12"/>
    <p:sldId id="283" r:id="rId13"/>
    <p:sldId id="282" r:id="rId14"/>
    <p:sldId id="286" r:id="rId15"/>
    <p:sldId id="294" r:id="rId16"/>
    <p:sldId id="293" r:id="rId17"/>
    <p:sldId id="284" r:id="rId18"/>
    <p:sldId id="285" r:id="rId19"/>
    <p:sldId id="301" r:id="rId20"/>
    <p:sldId id="270" r:id="rId21"/>
    <p:sldId id="287" r:id="rId22"/>
    <p:sldId id="271" r:id="rId23"/>
    <p:sldId id="272" r:id="rId24"/>
    <p:sldId id="275" r:id="rId25"/>
    <p:sldId id="276" r:id="rId26"/>
    <p:sldId id="277" r:id="rId27"/>
    <p:sldId id="278" r:id="rId28"/>
    <p:sldId id="298" r:id="rId29"/>
    <p:sldId id="302" r:id="rId30"/>
    <p:sldId id="296" r:id="rId31"/>
    <p:sldId id="280" r:id="rId32"/>
    <p:sldId id="291" r:id="rId33"/>
    <p:sldId id="289" r:id="rId34"/>
    <p:sldId id="267"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mp; Purpose" id="{0CA4921B-E110-4FF5-9B30-434EAEFA1F8A}">
          <p14:sldIdLst>
            <p14:sldId id="256"/>
            <p14:sldId id="269"/>
            <p14:sldId id="257"/>
          </p14:sldIdLst>
        </p14:section>
        <p14:section name="The Multi-Agency" id="{111582F9-BE80-4F75-BC61-C3421EFBFF71}">
          <p14:sldIdLst>
            <p14:sldId id="299"/>
            <p14:sldId id="292"/>
            <p14:sldId id="288"/>
            <p14:sldId id="281"/>
            <p14:sldId id="268"/>
            <p14:sldId id="259"/>
          </p14:sldIdLst>
        </p14:section>
        <p14:section name="Identifying Concerns" id="{7A6964EE-8F8B-411F-8D3B-691D0A33A7BE}">
          <p14:sldIdLst>
            <p14:sldId id="300"/>
            <p14:sldId id="258"/>
            <p14:sldId id="283"/>
            <p14:sldId id="282"/>
            <p14:sldId id="286"/>
            <p14:sldId id="294"/>
            <p14:sldId id="293"/>
            <p14:sldId id="284"/>
            <p14:sldId id="285"/>
          </p14:sldIdLst>
        </p14:section>
        <p14:section name="Making an Effective Referral" id="{1D5C80A1-07B8-4D8F-929C-76BFDE71E852}">
          <p14:sldIdLst>
            <p14:sldId id="301"/>
            <p14:sldId id="270"/>
            <p14:sldId id="287"/>
            <p14:sldId id="271"/>
            <p14:sldId id="272"/>
            <p14:sldId id="275"/>
            <p14:sldId id="276"/>
            <p14:sldId id="277"/>
            <p14:sldId id="278"/>
            <p14:sldId id="298"/>
          </p14:sldIdLst>
        </p14:section>
        <p14:section name="Post Referral" id="{46BFDF9D-FB3F-49EA-880B-56FBB7369187}">
          <p14:sldIdLst>
            <p14:sldId id="302"/>
            <p14:sldId id="296"/>
            <p14:sldId id="280"/>
          </p14:sldIdLst>
        </p14:section>
        <p14:section name="Resources" id="{377B9BD2-322B-44F6-99FF-42BF29164E09}">
          <p14:sldIdLst>
            <p14:sldId id="291"/>
            <p14:sldId id="289"/>
            <p14:sldId id="2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18D608-3F1E-B5F3-D8C6-AFD6BA2D1789}" name="Andrews, Amanda" initials="AA" userId="S::7003955@croydon.gov.uk::357a3c36-4e04-4339-9164-52e6ea49d796" providerId="AD"/>
  <p188:author id="{EFB97BA5-FE03-C862-8C20-400189611788}" name="Reynolds, Natasha" initials="NR" userId="S::2004911@croydon.gov.uk::ddb7962b-3d82-420c-9162-d966b1e1a146" providerId="AD"/>
  <p188:author id="{4A078EA5-AE0C-12A0-C22E-5794035266EA}" name="Swirski, Donna" initials="DS" userId="S::1001666@croydon.gov.uk::e3955dcd-808f-4baa-af3d-c59a53fccb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0F0"/>
    <a:srgbClr val="FF9933"/>
    <a:srgbClr val="8B50A0"/>
    <a:srgbClr val="CC99FF"/>
    <a:srgbClr val="C8D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922BF-12DB-45AC-8CB1-6AFF828581F7}" v="388" dt="2025-12-02T12:26:59.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3447" autoAdjust="0"/>
  </p:normalViewPr>
  <p:slideViewPr>
    <p:cSldViewPr snapToGrid="0">
      <p:cViewPr varScale="1">
        <p:scale>
          <a:sx n="141" d="100"/>
          <a:sy n="141" d="100"/>
        </p:scale>
        <p:origin x="360" y="102"/>
      </p:cViewPr>
      <p:guideLst/>
    </p:cSldViewPr>
  </p:slideViewPr>
  <p:notesTextViewPr>
    <p:cViewPr>
      <p:scale>
        <a:sx n="3" d="2"/>
        <a:sy n="3" d="2"/>
      </p:scale>
      <p:origin x="0" y="-5"/>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BEAFD-9A05-47A5-BF52-CE8CA5812DC2}" type="datetimeFigureOut">
              <a:rPr lang="en-GB" smtClean="0"/>
              <a:t>02/12/2025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EDBD1-114F-4D5E-8A32-1560C2439B46}" type="slidenum">
              <a:rPr lang="en-GB" smtClean="0"/>
              <a:t>‹#›</a:t>
            </a:fld>
            <a:endParaRPr lang="en-GB"/>
          </a:p>
        </p:txBody>
      </p:sp>
    </p:spTree>
    <p:extLst>
      <p:ext uri="{BB962C8B-B14F-4D97-AF65-F5344CB8AC3E}">
        <p14:creationId xmlns:p14="http://schemas.microsoft.com/office/powerpoint/2010/main" val="382523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7E057B6-E50B-4A4D-BBD0-25C79E87A3D7}" type="slidenum">
              <a:rPr lang="en-GB" smtClean="0"/>
              <a:t>7</a:t>
            </a:fld>
            <a:endParaRPr lang="en-GB"/>
          </a:p>
        </p:txBody>
      </p:sp>
    </p:spTree>
    <p:extLst>
      <p:ext uri="{BB962C8B-B14F-4D97-AF65-F5344CB8AC3E}">
        <p14:creationId xmlns:p14="http://schemas.microsoft.com/office/powerpoint/2010/main" val="156661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By adhering to threshold guidance, professionals can make informed decisions about when to escalate concerns, provide early support, or involve statutory services to protect a child.</a:t>
            </a:r>
            <a:endParaRPr lang="en-GB"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67E057B6-E50B-4A4D-BBD0-25C79E87A3D7}" type="slidenum">
              <a:rPr lang="en-GB" smtClean="0"/>
              <a:t>14</a:t>
            </a:fld>
            <a:endParaRPr lang="en-GB"/>
          </a:p>
        </p:txBody>
      </p:sp>
    </p:spTree>
    <p:extLst>
      <p:ext uri="{BB962C8B-B14F-4D97-AF65-F5344CB8AC3E}">
        <p14:creationId xmlns:p14="http://schemas.microsoft.com/office/powerpoint/2010/main" val="424327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E057B6-E50B-4A4D-BBD0-25C79E87A3D7}" type="slidenum">
              <a:rPr lang="en-GB" smtClean="0"/>
              <a:t>17</a:t>
            </a:fld>
            <a:endParaRPr lang="en-GB"/>
          </a:p>
        </p:txBody>
      </p:sp>
    </p:spTree>
    <p:extLst>
      <p:ext uri="{BB962C8B-B14F-4D97-AF65-F5344CB8AC3E}">
        <p14:creationId xmlns:p14="http://schemas.microsoft.com/office/powerpoint/2010/main" val="31759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professionals working with children and vulnerable people, it's important to understand how data protection laws support safeguarding efforts.</a:t>
            </a:r>
          </a:p>
          <a:p>
            <a:r>
              <a:rPr lang="en-US" dirty="0"/>
              <a:t>The updated guidance clarifies that </a:t>
            </a:r>
            <a:r>
              <a:rPr lang="en-US" b="1" dirty="0"/>
              <a:t>UK GDPR allows the sharing of personal information</a:t>
            </a:r>
            <a:r>
              <a:rPr lang="en-US" dirty="0"/>
              <a:t> when there's a legal basis for doing so. Consent is not always required, but when it is used, it must meet specific conditions: it should be clear, limited in scope, and revocable. Remember, different legal bases come with different rules, so it’s crucial to understand which one applies in each situation.</a:t>
            </a:r>
          </a:p>
          <a:p>
            <a:r>
              <a:rPr lang="en-US" dirty="0"/>
              <a:t>Under the </a:t>
            </a:r>
            <a:r>
              <a:rPr lang="en-US" b="1" dirty="0"/>
              <a:t>Data Protection Act 2018</a:t>
            </a:r>
            <a:r>
              <a:rPr lang="en-US" dirty="0"/>
              <a:t>, information can be shared to protect children or vulnerable people, even without consent, if it is for safeguarding purposes or promoting the child’s welfare. For example, you might share information without consent if there’s a legal obligation or it aligns with a public task.</a:t>
            </a:r>
          </a:p>
          <a:p>
            <a:r>
              <a:rPr lang="en-US" dirty="0"/>
              <a:t>While sharing information, it’s also important to keep parents or carers informed about what is being shared and why. Collaboration is key, but if informing them poses a safety risk to the child, you may need to act without their knowledge.</a:t>
            </a:r>
          </a:p>
          <a:p>
            <a:r>
              <a:rPr lang="en-US" dirty="0"/>
              <a:t>This guidance emphasizes balancing the need to protect children with the principles of lawful and responsible information sharing."</a:t>
            </a:r>
          </a:p>
          <a:p>
            <a:endParaRPr lang="en-GB" dirty="0"/>
          </a:p>
        </p:txBody>
      </p:sp>
      <p:sp>
        <p:nvSpPr>
          <p:cNvPr id="4" name="Slide Number Placeholder 3"/>
          <p:cNvSpPr>
            <a:spLocks noGrp="1"/>
          </p:cNvSpPr>
          <p:nvPr>
            <p:ph type="sldNum" sz="quarter" idx="5"/>
          </p:nvPr>
        </p:nvSpPr>
        <p:spPr/>
        <p:txBody>
          <a:bodyPr/>
          <a:lstStyle/>
          <a:p>
            <a:fld id="{67E057B6-E50B-4A4D-BBD0-25C79E87A3D7}" type="slidenum">
              <a:rPr lang="en-GB" smtClean="0"/>
              <a:t>18</a:t>
            </a:fld>
            <a:endParaRPr lang="en-GB"/>
          </a:p>
        </p:txBody>
      </p:sp>
    </p:spTree>
    <p:extLst>
      <p:ext uri="{BB962C8B-B14F-4D97-AF65-F5344CB8AC3E}">
        <p14:creationId xmlns:p14="http://schemas.microsoft.com/office/powerpoint/2010/main" val="345878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7E057B6-E50B-4A4D-BBD0-25C79E87A3D7}" type="slidenum">
              <a:rPr lang="en-GB" smtClean="0"/>
              <a:t>31</a:t>
            </a:fld>
            <a:endParaRPr lang="en-GB"/>
          </a:p>
        </p:txBody>
      </p:sp>
    </p:spTree>
    <p:extLst>
      <p:ext uri="{BB962C8B-B14F-4D97-AF65-F5344CB8AC3E}">
        <p14:creationId xmlns:p14="http://schemas.microsoft.com/office/powerpoint/2010/main" val="202351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6A20F-7D83-9B38-BCE7-1B121633D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4757F-2F59-941A-E752-62FBD2D57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F1FB4-E14C-9C73-FE8D-FD1B2B328650}"/>
              </a:ext>
            </a:extLst>
          </p:cNvPr>
          <p:cNvSpPr>
            <a:spLocks noGrp="1"/>
          </p:cNvSpPr>
          <p:nvPr>
            <p:ph type="body" idx="1"/>
          </p:nvPr>
        </p:nvSpPr>
        <p:spPr/>
        <p:txBody>
          <a:bodyPr/>
          <a:lstStyle/>
          <a:p>
            <a:endParaRPr lang="en-GB" sz="11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FBCCD82-2B0B-FA90-244B-3B6EBE988B98}"/>
              </a:ext>
            </a:extLst>
          </p:cNvPr>
          <p:cNvSpPr>
            <a:spLocks noGrp="1"/>
          </p:cNvSpPr>
          <p:nvPr>
            <p:ph type="sldNum" sz="quarter" idx="5"/>
          </p:nvPr>
        </p:nvSpPr>
        <p:spPr/>
        <p:txBody>
          <a:bodyPr/>
          <a:lstStyle/>
          <a:p>
            <a:fld id="{67E057B6-E50B-4A4D-BBD0-25C79E87A3D7}" type="slidenum">
              <a:rPr lang="en-GB" smtClean="0"/>
              <a:t>32</a:t>
            </a:fld>
            <a:endParaRPr lang="en-GB"/>
          </a:p>
        </p:txBody>
      </p:sp>
    </p:spTree>
    <p:extLst>
      <p:ext uri="{BB962C8B-B14F-4D97-AF65-F5344CB8AC3E}">
        <p14:creationId xmlns:p14="http://schemas.microsoft.com/office/powerpoint/2010/main" val="157676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EDF7-CA52-2B72-7CF0-368A6BCD7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42625-08FF-F83B-5811-A052B913C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73103-BEA9-08AA-6C0A-7F90402ADC33}"/>
              </a:ext>
            </a:extLst>
          </p:cNvPr>
          <p:cNvSpPr>
            <a:spLocks noGrp="1"/>
          </p:cNvSpPr>
          <p:nvPr>
            <p:ph type="body" idx="1"/>
          </p:nvPr>
        </p:nvSpPr>
        <p:spPr/>
        <p:txBody>
          <a:bodyPr/>
          <a:lstStyle/>
          <a:p>
            <a:endParaRPr lang="en-GB" sz="11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E86A5F8-F246-10AB-303D-DB51ADEF2FD7}"/>
              </a:ext>
            </a:extLst>
          </p:cNvPr>
          <p:cNvSpPr>
            <a:spLocks noGrp="1"/>
          </p:cNvSpPr>
          <p:nvPr>
            <p:ph type="sldNum" sz="quarter" idx="5"/>
          </p:nvPr>
        </p:nvSpPr>
        <p:spPr/>
        <p:txBody>
          <a:bodyPr/>
          <a:lstStyle/>
          <a:p>
            <a:fld id="{67E057B6-E50B-4A4D-BBD0-25C79E87A3D7}" type="slidenum">
              <a:rPr lang="en-GB" smtClean="0"/>
              <a:t>33</a:t>
            </a:fld>
            <a:endParaRPr lang="en-GB"/>
          </a:p>
        </p:txBody>
      </p:sp>
    </p:spTree>
    <p:extLst>
      <p:ext uri="{BB962C8B-B14F-4D97-AF65-F5344CB8AC3E}">
        <p14:creationId xmlns:p14="http://schemas.microsoft.com/office/powerpoint/2010/main" val="3056996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dk2"/>
        </a:solidFill>
        <a:effectLst/>
      </p:bgPr>
    </p:bg>
    <p:spTree>
      <p:nvGrpSpPr>
        <p:cNvPr id="1" name=""/>
        <p:cNvGrpSpPr/>
        <p:nvPr/>
      </p:nvGrpSpPr>
      <p:grpSpPr>
        <a:xfrm>
          <a:off x="0" y="0"/>
          <a:ext cx="0" cy="0"/>
          <a:chOff x="0" y="0"/>
          <a:chExt cx="0" cy="0"/>
        </a:xfrm>
      </p:grpSpPr>
      <p:sp>
        <p:nvSpPr>
          <p:cNvPr id="10" name="Google Shape;10;p2"/>
          <p:cNvSpPr/>
          <p:nvPr/>
        </p:nvSpPr>
        <p:spPr>
          <a:xfrm>
            <a:off x="134280" y="168390"/>
            <a:ext cx="443772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7" name="PlaceHolder 1"/>
          <p:cNvSpPr>
            <a:spLocks noGrp="1"/>
          </p:cNvSpPr>
          <p:nvPr>
            <p:ph type="title"/>
          </p:nvPr>
        </p:nvSpPr>
        <p:spPr>
          <a:xfrm>
            <a:off x="512640" y="465480"/>
            <a:ext cx="3978720" cy="1681920"/>
          </a:xfrm>
          <a:prstGeom prst="rect">
            <a:avLst/>
          </a:prstGeom>
          <a:noFill/>
          <a:ln w="0">
            <a:noFill/>
          </a:ln>
        </p:spPr>
        <p:txBody>
          <a:bodyPr lIns="91440" tIns="91440" rIns="91440" bIns="91440" anchor="b">
            <a:noAutofit/>
          </a:bodyPr>
          <a:lstStyle>
            <a:lvl1pPr>
              <a:defRPr>
                <a:solidFill>
                  <a:schemeClr val="bg1"/>
                </a:solidFill>
                <a:latin typeface="ADLaM Display" panose="02010000000000000000" pitchFamily="2" charset="0"/>
                <a:ea typeface="ADLaM Display" panose="02010000000000000000" pitchFamily="2" charset="0"/>
                <a:cs typeface="ADLaM Display" panose="02010000000000000000" pitchFamily="2" charset="0"/>
              </a:defRPr>
            </a:lvl1pPr>
          </a:lstStyle>
          <a:p>
            <a:pPr indent="0">
              <a:buNone/>
            </a:pPr>
            <a:r>
              <a:rPr lang="fr-FR" sz="5000" b="0" u="none" strike="noStrike" dirty="0">
                <a:solidFill>
                  <a:schemeClr val="dk1"/>
                </a:solidFill>
                <a:effectLst/>
                <a:uFillTx/>
                <a:latin typeface="Arial"/>
              </a:rPr>
              <a:t>Click to </a:t>
            </a:r>
            <a:r>
              <a:rPr lang="fr-FR" sz="5000" b="0" u="none" strike="noStrike" dirty="0" err="1">
                <a:solidFill>
                  <a:schemeClr val="dk1"/>
                </a:solidFill>
                <a:effectLst/>
                <a:uFillTx/>
                <a:latin typeface="Arial"/>
              </a:rPr>
              <a:t>edit</a:t>
            </a:r>
            <a:r>
              <a:rPr lang="fr-FR" sz="5000" b="0" u="none" strike="noStrike" dirty="0">
                <a:solidFill>
                  <a:schemeClr val="dk1"/>
                </a:solidFill>
                <a:effectLst/>
                <a:uFillTx/>
                <a:latin typeface="Arial"/>
              </a:rPr>
              <a:t> the </a:t>
            </a:r>
            <a:r>
              <a:rPr lang="fr-FR" sz="5000" b="0" u="none" strike="noStrike" dirty="0" err="1">
                <a:solidFill>
                  <a:schemeClr val="dk1"/>
                </a:solidFill>
                <a:effectLst/>
                <a:uFillTx/>
                <a:latin typeface="Arial"/>
              </a:rPr>
              <a:t>title</a:t>
            </a:r>
            <a:r>
              <a:rPr lang="fr-FR" sz="5000" b="0" u="none" strike="noStrike" dirty="0">
                <a:solidFill>
                  <a:schemeClr val="dk1"/>
                </a:solidFill>
                <a:effectLst/>
                <a:uFillTx/>
                <a:latin typeface="Arial"/>
              </a:rPr>
              <a:t> </a:t>
            </a:r>
            <a:r>
              <a:rPr lang="fr-FR" sz="5000" b="0" u="none" strike="noStrike" dirty="0" err="1">
                <a:solidFill>
                  <a:schemeClr val="dk1"/>
                </a:solidFill>
                <a:effectLst/>
                <a:uFillTx/>
                <a:latin typeface="Arial"/>
              </a:rPr>
              <a:t>text</a:t>
            </a:r>
            <a:r>
              <a:rPr lang="fr-FR" sz="5000" b="0" u="none" strike="noStrike" dirty="0">
                <a:solidFill>
                  <a:schemeClr val="dk1"/>
                </a:solidFill>
                <a:effectLst/>
                <a:uFillTx/>
                <a:latin typeface="Arial"/>
              </a:rPr>
              <a:t> format</a:t>
            </a:r>
          </a:p>
        </p:txBody>
      </p:sp>
      <p:sp>
        <p:nvSpPr>
          <p:cNvPr id="8" name="PlaceHolder 2"/>
          <p:cNvSpPr>
            <a:spLocks noGrp="1"/>
          </p:cNvSpPr>
          <p:nvPr>
            <p:ph type="body"/>
          </p:nvPr>
        </p:nvSpPr>
        <p:spPr>
          <a:xfrm>
            <a:off x="4744800" y="171360"/>
            <a:ext cx="423072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18" name="TextBox 17">
            <a:extLst>
              <a:ext uri="{FF2B5EF4-FFF2-40B4-BE49-F238E27FC236}">
                <a16:creationId xmlns:a16="http://schemas.microsoft.com/office/drawing/2014/main" id="{461373C4-5021-29C2-9EB5-316A5FCF74FC}"/>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A31B3210-E039-F27A-A117-BE79E106AE49}"/>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8">
    <p:bg>
      <p:bgPr>
        <a:solidFill>
          <a:schemeClr val="dk2"/>
        </a:solidFill>
        <a:effectLst/>
      </p:bgPr>
    </p:bg>
    <p:spTree>
      <p:nvGrpSpPr>
        <p:cNvPr id="1" name=""/>
        <p:cNvGrpSpPr/>
        <p:nvPr/>
      </p:nvGrpSpPr>
      <p:grpSpPr>
        <a:xfrm>
          <a:off x="0" y="0"/>
          <a:ext cx="0" cy="0"/>
          <a:chOff x="0" y="0"/>
          <a:chExt cx="0" cy="0"/>
        </a:xfrm>
      </p:grpSpPr>
      <p:sp>
        <p:nvSpPr>
          <p:cNvPr id="74" name="Google Shape;194;p19"/>
          <p:cNvSpPr/>
          <p:nvPr userDrawn="1"/>
        </p:nvSpPr>
        <p:spPr>
          <a:xfrm>
            <a:off x="397764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80" name="PlaceHolder 1"/>
          <p:cNvSpPr>
            <a:spLocks noGrp="1"/>
          </p:cNvSpPr>
          <p:nvPr>
            <p:ph type="body"/>
          </p:nvPr>
        </p:nvSpPr>
        <p:spPr>
          <a:xfrm>
            <a:off x="16812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81" name="PlaceHolder 2"/>
          <p:cNvSpPr>
            <a:spLocks noGrp="1"/>
          </p:cNvSpPr>
          <p:nvPr>
            <p:ph type="title"/>
          </p:nvPr>
        </p:nvSpPr>
        <p:spPr>
          <a:xfrm>
            <a:off x="4159080" y="341028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2" name="PlaceHolder 3"/>
          <p:cNvSpPr>
            <a:spLocks noGrp="1"/>
          </p:cNvSpPr>
          <p:nvPr>
            <p:ph type="title"/>
          </p:nvPr>
        </p:nvSpPr>
        <p:spPr>
          <a:xfrm>
            <a:off x="4159080" y="288000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3" name="PlaceHolder 4"/>
          <p:cNvSpPr>
            <a:spLocks noGrp="1"/>
          </p:cNvSpPr>
          <p:nvPr>
            <p:ph type="title"/>
          </p:nvPr>
        </p:nvSpPr>
        <p:spPr>
          <a:xfrm>
            <a:off x="4159080" y="394056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4" name="PlaceHolder 5"/>
          <p:cNvSpPr>
            <a:spLocks noGrp="1"/>
          </p:cNvSpPr>
          <p:nvPr>
            <p:ph type="title"/>
          </p:nvPr>
        </p:nvSpPr>
        <p:spPr>
          <a:xfrm>
            <a:off x="4159080" y="393120"/>
            <a:ext cx="1666800" cy="755640"/>
          </a:xfrm>
          <a:prstGeom prst="rect">
            <a:avLst/>
          </a:prstGeom>
          <a:noFill/>
          <a:ln w="0">
            <a:noFill/>
          </a:ln>
        </p:spPr>
        <p:txBody>
          <a:bodyPr lIns="91440" tIns="91440" rIns="91440" bIns="91440" anchor="ctr">
            <a:noAutofit/>
          </a:bodyPr>
          <a:lstStyle/>
          <a:p>
            <a:pPr indent="0">
              <a:lnSpc>
                <a:spcPct val="100000"/>
              </a:lnSpc>
              <a:buNone/>
            </a:pPr>
            <a:r>
              <a:rPr lang="fr-FR" sz="5000" b="0" u="none" strike="noStrike">
                <a:solidFill>
                  <a:schemeClr val="lt1"/>
                </a:solidFill>
                <a:effectLst/>
                <a:uFillTx/>
                <a:latin typeface="Rubik"/>
                <a:ea typeface="Rubik"/>
              </a:rPr>
              <a:t>xx%</a:t>
            </a:r>
            <a:endParaRPr lang="fr-FR" sz="5000" b="0" u="none" strike="noStrike">
              <a:solidFill>
                <a:schemeClr val="dk1"/>
              </a:solidFill>
              <a:effectLst/>
              <a:uFillTx/>
              <a:latin typeface="Arial"/>
            </a:endParaRPr>
          </a:p>
        </p:txBody>
      </p:sp>
      <p:grpSp>
        <p:nvGrpSpPr>
          <p:cNvPr id="5" name="Group 4">
            <a:extLst>
              <a:ext uri="{FF2B5EF4-FFF2-40B4-BE49-F238E27FC236}">
                <a16:creationId xmlns:a16="http://schemas.microsoft.com/office/drawing/2014/main" id="{7D547146-E0E5-AE9F-6306-AEDB08D5D4EB}"/>
              </a:ext>
            </a:extLst>
          </p:cNvPr>
          <p:cNvGrpSpPr/>
          <p:nvPr userDrawn="1"/>
        </p:nvGrpSpPr>
        <p:grpSpPr>
          <a:xfrm>
            <a:off x="3386776" y="4670100"/>
            <a:ext cx="365393" cy="168480"/>
            <a:chOff x="4055407" y="4657230"/>
            <a:chExt cx="365393" cy="168480"/>
          </a:xfrm>
        </p:grpSpPr>
        <p:sp>
          <p:nvSpPr>
            <p:cNvPr id="6" name="Google Shape;12;p2">
              <a:hlinkClick r:id="" action="ppaction://hlinkshowjump?jump=nextslide" highlightClick="1"/>
              <a:extLst>
                <a:ext uri="{FF2B5EF4-FFF2-40B4-BE49-F238E27FC236}">
                  <a16:creationId xmlns:a16="http://schemas.microsoft.com/office/drawing/2014/main" id="{50B984D8-C38C-8FF2-39F3-D6452C90049E}"/>
                </a:ext>
              </a:extLst>
            </p:cNvPr>
            <p:cNvSpPr/>
            <p:nvPr/>
          </p:nvSpPr>
          <p:spPr>
            <a:xfrm>
              <a:off x="4252320" y="4657230"/>
              <a:ext cx="168480" cy="168480"/>
            </a:xfrm>
            <a:prstGeom prst="actionButtonForwardNext">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7" name="Google Shape;12;p2">
              <a:hlinkClick r:id="" action="ppaction://hlinkshowjump?jump=previousslide" highlightClick="1"/>
              <a:extLst>
                <a:ext uri="{FF2B5EF4-FFF2-40B4-BE49-F238E27FC236}">
                  <a16:creationId xmlns:a16="http://schemas.microsoft.com/office/drawing/2014/main" id="{9BF4027E-978F-2A29-006B-ABD3665C3EBE}"/>
                </a:ext>
              </a:extLst>
            </p:cNvPr>
            <p:cNvSpPr/>
            <p:nvPr/>
          </p:nvSpPr>
          <p:spPr>
            <a:xfrm flipH="1">
              <a:off x="4055407" y="4657230"/>
              <a:ext cx="168480" cy="168480"/>
            </a:xfrm>
            <a:prstGeom prst="actionButtonForwardNext">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8" name="TextBox 7">
            <a:extLst>
              <a:ext uri="{FF2B5EF4-FFF2-40B4-BE49-F238E27FC236}">
                <a16:creationId xmlns:a16="http://schemas.microsoft.com/office/drawing/2014/main" id="{81FAF8AF-2139-C302-71B4-CBF902A65751}"/>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162F5081-BD9C-5317-FBC9-2C6973C0176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3_1">
    <p:bg>
      <p:bgPr>
        <a:solidFill>
          <a:schemeClr val="dk2"/>
        </a:solidFill>
        <a:effectLst/>
      </p:bgPr>
    </p:bg>
    <p:spTree>
      <p:nvGrpSpPr>
        <p:cNvPr id="1" name=""/>
        <p:cNvGrpSpPr/>
        <p:nvPr/>
      </p:nvGrpSpPr>
      <p:grpSpPr>
        <a:xfrm>
          <a:off x="0" y="0"/>
          <a:ext cx="0" cy="0"/>
          <a:chOff x="0" y="0"/>
          <a:chExt cx="0" cy="0"/>
        </a:xfrm>
      </p:grpSpPr>
      <p:grpSp>
        <p:nvGrpSpPr>
          <p:cNvPr id="85" name="Google Shape;210;p20"/>
          <p:cNvGrpSpPr/>
          <p:nvPr/>
        </p:nvGrpSpPr>
        <p:grpSpPr>
          <a:xfrm>
            <a:off x="168120" y="168120"/>
            <a:ext cx="8807760" cy="4806720"/>
            <a:chOff x="168120" y="168120"/>
            <a:chExt cx="8807760" cy="4806720"/>
          </a:xfrm>
        </p:grpSpPr>
        <p:sp>
          <p:nvSpPr>
            <p:cNvPr id="86" name="Google Shape;211;p20"/>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89" name="Google Shape;214;p20"/>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92" name="PlaceHolder 1"/>
          <p:cNvSpPr>
            <a:spLocks noGrp="1"/>
          </p:cNvSpPr>
          <p:nvPr>
            <p:ph type="title"/>
          </p:nvPr>
        </p:nvSpPr>
        <p:spPr>
          <a:xfrm>
            <a:off x="304920" y="1167840"/>
            <a:ext cx="4336920" cy="707760"/>
          </a:xfrm>
          <a:prstGeom prst="rect">
            <a:avLst/>
          </a:prstGeom>
          <a:noFill/>
          <a:ln w="0">
            <a:noFill/>
          </a:ln>
        </p:spPr>
        <p:txBody>
          <a:bodyPr lIns="91440" tIns="91440" rIns="91440" bIns="91440" anchor="b">
            <a:noAutofit/>
          </a:bodyPr>
          <a:lstStyle>
            <a:lvl1pPr>
              <a:defRPr>
                <a:solidFill>
                  <a:schemeClr val="bg1"/>
                </a:solidFill>
              </a:defRPr>
            </a:lvl1pPr>
          </a:lstStyle>
          <a:p>
            <a:pPr indent="0">
              <a:buNone/>
            </a:pPr>
            <a:r>
              <a:rPr lang="fr-FR" sz="4000" b="0" u="none" strike="noStrike">
                <a:solidFill>
                  <a:schemeClr val="dk1"/>
                </a:solidFill>
                <a:effectLst/>
                <a:uFillTx/>
                <a:latin typeface="Arial"/>
              </a:rPr>
              <a:t>Click to edit the title text format</a:t>
            </a:r>
          </a:p>
        </p:txBody>
      </p:sp>
      <p:sp>
        <p:nvSpPr>
          <p:cNvPr id="93" name="Google Shape;219;p20"/>
          <p:cNvSpPr/>
          <p:nvPr/>
        </p:nvSpPr>
        <p:spPr>
          <a:xfrm>
            <a:off x="304919" y="3813120"/>
            <a:ext cx="7017155" cy="555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defTabSz="914400">
              <a:lnSpc>
                <a:spcPct val="100000"/>
              </a:lnSpc>
              <a:spcBef>
                <a:spcPts val="300"/>
              </a:spcBef>
              <a:tabLst>
                <a:tab pos="0" algn="l"/>
              </a:tabLst>
            </a:pPr>
            <a:r>
              <a:rPr lang="en" sz="1000" b="1" u="none" strike="noStrike" dirty="0">
                <a:solidFill>
                  <a:schemeClr val="lt1"/>
                </a:solidFill>
                <a:effectLst/>
                <a:uFillTx/>
                <a:latin typeface="Inter"/>
                <a:ea typeface="Inter"/>
              </a:rPr>
              <a:t>CREDITS:</a:t>
            </a:r>
            <a:r>
              <a:rPr lang="en" sz="1000" b="0" u="none" strike="noStrike" dirty="0">
                <a:solidFill>
                  <a:schemeClr val="lt1"/>
                </a:solidFill>
                <a:effectLst/>
                <a:uFillTx/>
                <a:latin typeface="Inter"/>
                <a:ea typeface="Inter"/>
              </a:rPr>
              <a:t> This presentation was created by </a:t>
            </a:r>
            <a:r>
              <a:rPr lang="en" sz="1000" b="1" u="sng" strike="noStrike" dirty="0">
                <a:solidFill>
                  <a:schemeClr val="lt1"/>
                </a:solidFill>
                <a:effectLst/>
                <a:uFillTx/>
                <a:latin typeface="Inter"/>
                <a:ea typeface="Inter"/>
              </a:rPr>
              <a:t>Croydon Safeguarding Children Partnership</a:t>
            </a:r>
            <a:r>
              <a:rPr lang="en" sz="1000" b="1" u="none" strike="noStrike" dirty="0">
                <a:solidFill>
                  <a:schemeClr val="lt1"/>
                </a:solidFill>
                <a:effectLst/>
                <a:uFillTx/>
                <a:latin typeface="Inter"/>
                <a:ea typeface="Inter"/>
              </a:rPr>
              <a:t> </a:t>
            </a:r>
            <a:r>
              <a:rPr lang="en" sz="1000" b="0" u="none" strike="noStrike" dirty="0">
                <a:solidFill>
                  <a:schemeClr val="lt1"/>
                </a:solidFill>
                <a:effectLst/>
                <a:uFillTx/>
                <a:latin typeface="Inter"/>
                <a:ea typeface="Inter"/>
              </a:rPr>
              <a:t>for training purposes.</a:t>
            </a:r>
            <a:endParaRPr lang="en-US" sz="1000" b="0" u="none" strike="noStrike" dirty="0">
              <a:solidFill>
                <a:srgbClr val="000000"/>
              </a:solidFill>
              <a:effectLst/>
              <a:uFillTx/>
              <a:latin typeface="OpenSymbol"/>
            </a:endParaRPr>
          </a:p>
        </p:txBody>
      </p:sp>
      <p:sp>
        <p:nvSpPr>
          <p:cNvPr id="5" name="TextBox 4">
            <a:extLst>
              <a:ext uri="{FF2B5EF4-FFF2-40B4-BE49-F238E27FC236}">
                <a16:creationId xmlns:a16="http://schemas.microsoft.com/office/drawing/2014/main" id="{8B680CBF-256F-70B4-32D5-C9FD2A9A4A9A}"/>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BA7021AC-1E1E-C4A7-4BDE-F27C9AEED830}"/>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dk2"/>
        </a:solidFill>
        <a:effectLst/>
      </p:bgPr>
    </p:bg>
    <p:spTree>
      <p:nvGrpSpPr>
        <p:cNvPr id="1" name=""/>
        <p:cNvGrpSpPr/>
        <p:nvPr/>
      </p:nvGrpSpPr>
      <p:grpSpPr>
        <a:xfrm>
          <a:off x="0" y="0"/>
          <a:ext cx="0" cy="0"/>
          <a:chOff x="0" y="0"/>
          <a:chExt cx="0" cy="0"/>
        </a:xfrm>
      </p:grpSpPr>
      <p:grpSp>
        <p:nvGrpSpPr>
          <p:cNvPr id="94" name="Google Shape;20;p3"/>
          <p:cNvGrpSpPr/>
          <p:nvPr/>
        </p:nvGrpSpPr>
        <p:grpSpPr>
          <a:xfrm>
            <a:off x="168120" y="168120"/>
            <a:ext cx="4437720" cy="4806720"/>
            <a:chOff x="168120" y="168120"/>
            <a:chExt cx="4437720" cy="4806720"/>
          </a:xfrm>
        </p:grpSpPr>
        <p:sp>
          <p:nvSpPr>
            <p:cNvPr id="95" name="Google Shape;21;p3"/>
            <p:cNvSpPr/>
            <p:nvPr/>
          </p:nvSpPr>
          <p:spPr>
            <a:xfrm>
              <a:off x="168120" y="168120"/>
              <a:ext cx="443772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96" name="Google Shape;22;p3" hidden="1"/>
            <p:cNvGrpSpPr/>
            <p:nvPr/>
          </p:nvGrpSpPr>
          <p:grpSpPr>
            <a:xfrm>
              <a:off x="4057560" y="4656960"/>
              <a:ext cx="397080" cy="168480"/>
              <a:chOff x="4057560" y="4656960"/>
              <a:chExt cx="397080" cy="168480"/>
            </a:xfrm>
          </p:grpSpPr>
          <p:sp>
            <p:nvSpPr>
              <p:cNvPr id="97" name="Google Shape;23;p3"/>
              <p:cNvSpPr/>
              <p:nvPr/>
            </p:nvSpPr>
            <p:spPr>
              <a:xfrm>
                <a:off x="42861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98" name="Google Shape;24;p3"/>
              <p:cNvSpPr/>
              <p:nvPr/>
            </p:nvSpPr>
            <p:spPr>
              <a:xfrm>
                <a:off x="43228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99" name="Google Shape;25;p3"/>
              <p:cNvSpPr/>
              <p:nvPr/>
            </p:nvSpPr>
            <p:spPr>
              <a:xfrm flipH="1">
                <a:off x="40575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00" name="Google Shape;26;p3"/>
              <p:cNvSpPr/>
              <p:nvPr/>
            </p:nvSpPr>
            <p:spPr>
              <a:xfrm rot="16200000" flipH="1">
                <a:off x="41032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01" name="PlaceHolder 1"/>
          <p:cNvSpPr>
            <a:spLocks noGrp="1"/>
          </p:cNvSpPr>
          <p:nvPr>
            <p:ph type="body"/>
          </p:nvPr>
        </p:nvSpPr>
        <p:spPr>
          <a:xfrm>
            <a:off x="4744800" y="171360"/>
            <a:ext cx="423072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102" name="PlaceHolder 2"/>
          <p:cNvSpPr>
            <a:spLocks noGrp="1"/>
          </p:cNvSpPr>
          <p:nvPr>
            <p:ph type="title"/>
          </p:nvPr>
        </p:nvSpPr>
        <p:spPr>
          <a:xfrm>
            <a:off x="304920" y="1336320"/>
            <a:ext cx="3481200" cy="206280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4000" b="0" u="none" strike="noStrike" dirty="0">
                <a:solidFill>
                  <a:schemeClr val="dk1"/>
                </a:solidFill>
                <a:effectLst/>
                <a:uFillTx/>
                <a:latin typeface="Arial"/>
              </a:rPr>
              <a:t>Click to </a:t>
            </a:r>
            <a:r>
              <a:rPr lang="fr-FR" sz="4000" b="0" u="none" strike="noStrike" dirty="0" err="1">
                <a:solidFill>
                  <a:schemeClr val="dk1"/>
                </a:solidFill>
                <a:effectLst/>
                <a:uFillTx/>
                <a:latin typeface="Arial"/>
              </a:rPr>
              <a:t>edit</a:t>
            </a:r>
            <a:r>
              <a:rPr lang="fr-FR" sz="4000" b="0" u="none" strike="noStrike" dirty="0">
                <a:solidFill>
                  <a:schemeClr val="dk1"/>
                </a:solidFill>
                <a:effectLst/>
                <a:uFillTx/>
                <a:latin typeface="Arial"/>
              </a:rPr>
              <a:t> the </a:t>
            </a:r>
            <a:r>
              <a:rPr lang="fr-FR" sz="4000" b="0" u="none" strike="noStrike" dirty="0" err="1">
                <a:solidFill>
                  <a:schemeClr val="dk1"/>
                </a:solidFill>
                <a:effectLst/>
                <a:uFillTx/>
                <a:latin typeface="Arial"/>
              </a:rPr>
              <a:t>title</a:t>
            </a:r>
            <a:r>
              <a:rPr lang="fr-FR" sz="4000" b="0" u="none" strike="noStrike" dirty="0">
                <a:solidFill>
                  <a:schemeClr val="dk1"/>
                </a:solidFill>
                <a:effectLst/>
                <a:uFillTx/>
                <a:latin typeface="Arial"/>
              </a:rPr>
              <a:t> </a:t>
            </a:r>
            <a:r>
              <a:rPr lang="fr-FR" sz="4000" b="0" u="none" strike="noStrike" dirty="0" err="1">
                <a:solidFill>
                  <a:schemeClr val="dk1"/>
                </a:solidFill>
                <a:effectLst/>
                <a:uFillTx/>
                <a:latin typeface="Arial"/>
              </a:rPr>
              <a:t>text</a:t>
            </a:r>
            <a:r>
              <a:rPr lang="fr-FR" sz="4000" b="0" u="none" strike="noStrike" dirty="0">
                <a:solidFill>
                  <a:schemeClr val="dk1"/>
                </a:solidFill>
                <a:effectLst/>
                <a:uFillTx/>
                <a:latin typeface="Arial"/>
              </a:rPr>
              <a:t> format</a:t>
            </a:r>
          </a:p>
        </p:txBody>
      </p:sp>
      <p:sp>
        <p:nvSpPr>
          <p:cNvPr id="103" name="PlaceHolder 3"/>
          <p:cNvSpPr>
            <a:spLocks noGrp="1"/>
          </p:cNvSpPr>
          <p:nvPr>
            <p:ph type="title"/>
          </p:nvPr>
        </p:nvSpPr>
        <p:spPr>
          <a:xfrm>
            <a:off x="304920" y="304920"/>
            <a:ext cx="1407960" cy="1031040"/>
          </a:xfrm>
          <a:prstGeom prst="rect">
            <a:avLst/>
          </a:prstGeom>
          <a:noFill/>
          <a:ln w="0">
            <a:noFill/>
          </a:ln>
        </p:spPr>
        <p:txBody>
          <a:bodyPr lIns="91440" tIns="91440" rIns="91440" bIns="91440" anchor="ctr">
            <a:noAutofit/>
          </a:bodyPr>
          <a:lstStyle/>
          <a:p>
            <a:pPr indent="0">
              <a:lnSpc>
                <a:spcPct val="100000"/>
              </a:lnSpc>
              <a:buNone/>
            </a:pPr>
            <a:r>
              <a:rPr lang="fr-FR" sz="6000" b="0" u="none" strike="noStrike">
                <a:solidFill>
                  <a:schemeClr val="lt1"/>
                </a:solidFill>
                <a:effectLst/>
                <a:uFillTx/>
                <a:latin typeface="Rubik"/>
                <a:ea typeface="Rubik"/>
              </a:rPr>
              <a:t>xx%</a:t>
            </a:r>
            <a:endParaRPr lang="fr-FR" sz="6000" b="0" u="none" strike="noStrike">
              <a:solidFill>
                <a:schemeClr val="dk1"/>
              </a:solidFill>
              <a:effectLst/>
              <a:uFillTx/>
              <a:latin typeface="Arial"/>
            </a:endParaRPr>
          </a:p>
        </p:txBody>
      </p:sp>
      <p:sp>
        <p:nvSpPr>
          <p:cNvPr id="5" name="TextBox 4">
            <a:extLst>
              <a:ext uri="{FF2B5EF4-FFF2-40B4-BE49-F238E27FC236}">
                <a16:creationId xmlns:a16="http://schemas.microsoft.com/office/drawing/2014/main" id="{B2766A31-75A5-F45F-BD3E-0D65F94EDC3E}"/>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CFC77697-8E29-8346-173D-B512E478B637}"/>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9">
    <p:bg>
      <p:bgPr>
        <a:solidFill>
          <a:schemeClr val="dk2"/>
        </a:solidFill>
        <a:effectLst/>
      </p:bgPr>
    </p:bg>
    <p:spTree>
      <p:nvGrpSpPr>
        <p:cNvPr id="1" name=""/>
        <p:cNvGrpSpPr/>
        <p:nvPr/>
      </p:nvGrpSpPr>
      <p:grpSpPr>
        <a:xfrm>
          <a:off x="0" y="0"/>
          <a:ext cx="0" cy="0"/>
          <a:chOff x="0" y="0"/>
          <a:chExt cx="0" cy="0"/>
        </a:xfrm>
      </p:grpSpPr>
      <p:grpSp>
        <p:nvGrpSpPr>
          <p:cNvPr id="104" name="Google Shape;221;p21"/>
          <p:cNvGrpSpPr/>
          <p:nvPr/>
        </p:nvGrpSpPr>
        <p:grpSpPr>
          <a:xfrm>
            <a:off x="3977640" y="168120"/>
            <a:ext cx="4997880" cy="4806720"/>
            <a:chOff x="3977640" y="168120"/>
            <a:chExt cx="4997880" cy="4806720"/>
          </a:xfrm>
        </p:grpSpPr>
        <p:sp>
          <p:nvSpPr>
            <p:cNvPr id="105" name="Google Shape;222;p21"/>
            <p:cNvSpPr/>
            <p:nvPr/>
          </p:nvSpPr>
          <p:spPr>
            <a:xfrm>
              <a:off x="397764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06" name="Google Shape;223;p21"/>
            <p:cNvGrpSpPr/>
            <p:nvPr/>
          </p:nvGrpSpPr>
          <p:grpSpPr>
            <a:xfrm>
              <a:off x="8475300" y="4702500"/>
              <a:ext cx="312300" cy="77400"/>
              <a:chOff x="8475300" y="4702500"/>
              <a:chExt cx="312300" cy="77400"/>
            </a:xfrm>
          </p:grpSpPr>
          <p:sp>
            <p:nvSpPr>
              <p:cNvPr id="108" name="Google Shape;225;p21"/>
              <p:cNvSpPr/>
              <p:nvPr/>
            </p:nvSpPr>
            <p:spPr>
              <a:xfrm>
                <a:off x="869256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10" name="Google Shape;227;p21"/>
              <p:cNvSpPr/>
              <p:nvPr/>
            </p:nvSpPr>
            <p:spPr>
              <a:xfrm rot="16200000" flipH="1">
                <a:off x="847296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5" name="TextBox 4">
            <a:extLst>
              <a:ext uri="{FF2B5EF4-FFF2-40B4-BE49-F238E27FC236}">
                <a16:creationId xmlns:a16="http://schemas.microsoft.com/office/drawing/2014/main" id="{0ABB2BD6-161D-F82A-B75A-DC2FE27AA898}"/>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E4D7C23E-0A64-0E79-CBED-375F62250A12}"/>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USTOM_9_1">
    <p:bg>
      <p:bgPr>
        <a:solidFill>
          <a:schemeClr val="dk2"/>
        </a:solidFill>
        <a:effectLst/>
      </p:bgPr>
    </p:bg>
    <p:spTree>
      <p:nvGrpSpPr>
        <p:cNvPr id="1" name=""/>
        <p:cNvGrpSpPr/>
        <p:nvPr/>
      </p:nvGrpSpPr>
      <p:grpSpPr>
        <a:xfrm>
          <a:off x="0" y="0"/>
          <a:ext cx="0" cy="0"/>
          <a:chOff x="0" y="0"/>
          <a:chExt cx="0" cy="0"/>
        </a:xfrm>
      </p:grpSpPr>
      <p:grpSp>
        <p:nvGrpSpPr>
          <p:cNvPr id="111" name="Google Shape;229;p22"/>
          <p:cNvGrpSpPr/>
          <p:nvPr/>
        </p:nvGrpSpPr>
        <p:grpSpPr>
          <a:xfrm>
            <a:off x="168120" y="168120"/>
            <a:ext cx="8807760" cy="4806720"/>
            <a:chOff x="168120" y="168120"/>
            <a:chExt cx="8807760" cy="4806720"/>
          </a:xfrm>
        </p:grpSpPr>
        <p:sp>
          <p:nvSpPr>
            <p:cNvPr id="112" name="Google Shape;230;p22"/>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13" name="Google Shape;231;p22" hidden="1"/>
            <p:cNvGrpSpPr/>
            <p:nvPr/>
          </p:nvGrpSpPr>
          <p:grpSpPr>
            <a:xfrm>
              <a:off x="8433360" y="4656960"/>
              <a:ext cx="397080" cy="168480"/>
              <a:chOff x="8433360" y="4656960"/>
              <a:chExt cx="397080" cy="168480"/>
            </a:xfrm>
          </p:grpSpPr>
          <p:sp>
            <p:nvSpPr>
              <p:cNvPr id="114" name="Google Shape;232;p22"/>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15" name="Google Shape;233;p22"/>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16" name="Google Shape;234;p22"/>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17" name="Google Shape;235;p22"/>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5" name="TextBox 4">
            <a:extLst>
              <a:ext uri="{FF2B5EF4-FFF2-40B4-BE49-F238E27FC236}">
                <a16:creationId xmlns:a16="http://schemas.microsoft.com/office/drawing/2014/main" id="{8CBCC85F-184C-52ED-28EB-D2E4E6699ECC}"/>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7BCE449-9BFF-4F1B-64C0-5A51FC44D51D}"/>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_AND_BODY">
    <p:bg>
      <p:bgPr>
        <a:solidFill>
          <a:schemeClr val="dk2"/>
        </a:solidFill>
        <a:effectLst/>
      </p:bgPr>
    </p:bg>
    <p:spTree>
      <p:nvGrpSpPr>
        <p:cNvPr id="1" name=""/>
        <p:cNvGrpSpPr/>
        <p:nvPr/>
      </p:nvGrpSpPr>
      <p:grpSpPr>
        <a:xfrm>
          <a:off x="0" y="0"/>
          <a:ext cx="0" cy="0"/>
          <a:chOff x="0" y="0"/>
          <a:chExt cx="0" cy="0"/>
        </a:xfrm>
      </p:grpSpPr>
      <p:grpSp>
        <p:nvGrpSpPr>
          <p:cNvPr id="118" name="Google Shape;31;p4"/>
          <p:cNvGrpSpPr/>
          <p:nvPr/>
        </p:nvGrpSpPr>
        <p:grpSpPr>
          <a:xfrm>
            <a:off x="168120" y="168120"/>
            <a:ext cx="8807760" cy="4806720"/>
            <a:chOff x="168120" y="168120"/>
            <a:chExt cx="8807760" cy="4806720"/>
          </a:xfrm>
        </p:grpSpPr>
        <p:sp>
          <p:nvSpPr>
            <p:cNvPr id="119" name="Google Shape;32;p4"/>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20" name="Google Shape;33;p4" hidden="1"/>
            <p:cNvGrpSpPr/>
            <p:nvPr/>
          </p:nvGrpSpPr>
          <p:grpSpPr>
            <a:xfrm>
              <a:off x="8433360" y="4656960"/>
              <a:ext cx="397080" cy="168480"/>
              <a:chOff x="8433360" y="4656960"/>
              <a:chExt cx="397080" cy="168480"/>
            </a:xfrm>
          </p:grpSpPr>
          <p:sp>
            <p:nvSpPr>
              <p:cNvPr id="121" name="Google Shape;34;p4"/>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22" name="Google Shape;35;p4"/>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23" name="Google Shape;36;p4"/>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24" name="Google Shape;37;p4"/>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2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2600" b="0" u="none" strike="noStrike" dirty="0">
                <a:solidFill>
                  <a:schemeClr val="dk1"/>
                </a:solidFill>
                <a:effectLst/>
                <a:uFillTx/>
                <a:latin typeface="Arial"/>
              </a:rPr>
              <a:t>Click to </a:t>
            </a:r>
            <a:r>
              <a:rPr lang="fr-FR" sz="2600" b="0" u="none" strike="noStrike" dirty="0" err="1">
                <a:solidFill>
                  <a:schemeClr val="dk1"/>
                </a:solidFill>
                <a:effectLst/>
                <a:uFillTx/>
                <a:latin typeface="Arial"/>
              </a:rPr>
              <a:t>edit</a:t>
            </a:r>
            <a:r>
              <a:rPr lang="fr-FR" sz="2600" b="0" u="none" strike="noStrike" dirty="0">
                <a:solidFill>
                  <a:schemeClr val="dk1"/>
                </a:solidFill>
                <a:effectLst/>
                <a:uFillTx/>
                <a:latin typeface="Arial"/>
              </a:rPr>
              <a:t> the </a:t>
            </a:r>
            <a:r>
              <a:rPr lang="fr-FR" sz="2600" b="0" u="none" strike="noStrike" dirty="0" err="1">
                <a:solidFill>
                  <a:schemeClr val="dk1"/>
                </a:solidFill>
                <a:effectLst/>
                <a:uFillTx/>
                <a:latin typeface="Arial"/>
              </a:rPr>
              <a:t>title</a:t>
            </a:r>
            <a:r>
              <a:rPr lang="fr-FR" sz="2600" b="0" u="none" strike="noStrike" dirty="0">
                <a:solidFill>
                  <a:schemeClr val="dk1"/>
                </a:solidFill>
                <a:effectLst/>
                <a:uFillTx/>
                <a:latin typeface="Arial"/>
              </a:rPr>
              <a:t> </a:t>
            </a:r>
            <a:r>
              <a:rPr lang="fr-FR" sz="2600" b="0" u="none" strike="noStrike" dirty="0" err="1">
                <a:solidFill>
                  <a:schemeClr val="dk1"/>
                </a:solidFill>
                <a:effectLst/>
                <a:uFillTx/>
                <a:latin typeface="Arial"/>
              </a:rPr>
              <a:t>text</a:t>
            </a:r>
            <a:r>
              <a:rPr lang="fr-FR" sz="2600" b="0" u="none" strike="noStrike" dirty="0">
                <a:solidFill>
                  <a:schemeClr val="dk1"/>
                </a:solidFill>
                <a:effectLst/>
                <a:uFillTx/>
                <a:latin typeface="Arial"/>
              </a:rPr>
              <a:t> format</a:t>
            </a:r>
          </a:p>
        </p:txBody>
      </p:sp>
      <p:sp>
        <p:nvSpPr>
          <p:cNvPr id="126" name="PlaceHolder 2"/>
          <p:cNvSpPr>
            <a:spLocks noGrp="1"/>
          </p:cNvSpPr>
          <p:nvPr>
            <p:ph type="body"/>
          </p:nvPr>
        </p:nvSpPr>
        <p:spPr>
          <a:xfrm>
            <a:off x="720000" y="1215720"/>
            <a:ext cx="7703640" cy="341604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sp>
        <p:nvSpPr>
          <p:cNvPr id="5" name="TextBox 4">
            <a:extLst>
              <a:ext uri="{FF2B5EF4-FFF2-40B4-BE49-F238E27FC236}">
                <a16:creationId xmlns:a16="http://schemas.microsoft.com/office/drawing/2014/main" id="{26CE06CB-2909-EE90-2D58-AA23B5D5BBD4}"/>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4A1A0CC-CFEE-9B5D-22DA-7EB0A6DAC374}"/>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chemeClr val="dk2"/>
        </a:solidFill>
        <a:effectLst/>
      </p:bgPr>
    </p:bg>
    <p:spTree>
      <p:nvGrpSpPr>
        <p:cNvPr id="1" name=""/>
        <p:cNvGrpSpPr/>
        <p:nvPr/>
      </p:nvGrpSpPr>
      <p:grpSpPr>
        <a:xfrm>
          <a:off x="0" y="0"/>
          <a:ext cx="0" cy="0"/>
          <a:chOff x="0" y="0"/>
          <a:chExt cx="0" cy="0"/>
        </a:xfrm>
      </p:grpSpPr>
      <p:grpSp>
        <p:nvGrpSpPr>
          <p:cNvPr id="127" name="Google Shape;41;p5"/>
          <p:cNvGrpSpPr/>
          <p:nvPr/>
        </p:nvGrpSpPr>
        <p:grpSpPr>
          <a:xfrm>
            <a:off x="168120" y="168120"/>
            <a:ext cx="8807760" cy="4806720"/>
            <a:chOff x="168120" y="168120"/>
            <a:chExt cx="8807760" cy="4806720"/>
          </a:xfrm>
        </p:grpSpPr>
        <p:sp>
          <p:nvSpPr>
            <p:cNvPr id="128" name="Google Shape;42;p5"/>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29" name="Google Shape;43;p5" hidden="1"/>
            <p:cNvGrpSpPr/>
            <p:nvPr/>
          </p:nvGrpSpPr>
          <p:grpSpPr>
            <a:xfrm>
              <a:off x="8433360" y="4656960"/>
              <a:ext cx="397080" cy="168480"/>
              <a:chOff x="8433360" y="4656960"/>
              <a:chExt cx="397080" cy="168480"/>
            </a:xfrm>
          </p:grpSpPr>
          <p:sp>
            <p:nvSpPr>
              <p:cNvPr id="130" name="Google Shape;44;p5"/>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1" name="Google Shape;45;p5"/>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2" name="Google Shape;46;p5"/>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3" name="Google Shape;47;p5"/>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34" name="PlaceHolder 1"/>
          <p:cNvSpPr>
            <a:spLocks noGrp="1"/>
          </p:cNvSpPr>
          <p:nvPr>
            <p:ph type="title"/>
          </p:nvPr>
        </p:nvSpPr>
        <p:spPr>
          <a:xfrm>
            <a:off x="304920" y="304920"/>
            <a:ext cx="8532000" cy="57240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2600" b="0" u="none" strike="noStrike" dirty="0">
                <a:solidFill>
                  <a:schemeClr val="dk1"/>
                </a:solidFill>
                <a:effectLst/>
                <a:uFillTx/>
                <a:latin typeface="Arial"/>
              </a:rPr>
              <a:t>Click to </a:t>
            </a:r>
            <a:r>
              <a:rPr lang="fr-FR" sz="2600" b="0" u="none" strike="noStrike" dirty="0" err="1">
                <a:solidFill>
                  <a:schemeClr val="dk1"/>
                </a:solidFill>
                <a:effectLst/>
                <a:uFillTx/>
                <a:latin typeface="Arial"/>
              </a:rPr>
              <a:t>edit</a:t>
            </a:r>
            <a:r>
              <a:rPr lang="fr-FR" sz="2600" b="0" u="none" strike="noStrike" dirty="0">
                <a:solidFill>
                  <a:schemeClr val="dk1"/>
                </a:solidFill>
                <a:effectLst/>
                <a:uFillTx/>
                <a:latin typeface="Arial"/>
              </a:rPr>
              <a:t> the </a:t>
            </a:r>
            <a:r>
              <a:rPr lang="fr-FR" sz="2600" b="0" u="none" strike="noStrike" dirty="0" err="1">
                <a:solidFill>
                  <a:schemeClr val="dk1"/>
                </a:solidFill>
                <a:effectLst/>
                <a:uFillTx/>
                <a:latin typeface="Arial"/>
              </a:rPr>
              <a:t>title</a:t>
            </a:r>
            <a:r>
              <a:rPr lang="fr-FR" sz="2600" b="0" u="none" strike="noStrike" dirty="0">
                <a:solidFill>
                  <a:schemeClr val="dk1"/>
                </a:solidFill>
                <a:effectLst/>
                <a:uFillTx/>
                <a:latin typeface="Arial"/>
              </a:rPr>
              <a:t> </a:t>
            </a:r>
            <a:r>
              <a:rPr lang="fr-FR" sz="2600" b="0" u="none" strike="noStrike" dirty="0" err="1">
                <a:solidFill>
                  <a:schemeClr val="dk1"/>
                </a:solidFill>
                <a:effectLst/>
                <a:uFillTx/>
                <a:latin typeface="Arial"/>
              </a:rPr>
              <a:t>text</a:t>
            </a:r>
            <a:r>
              <a:rPr lang="fr-FR" sz="2600" b="0" u="none" strike="noStrike" dirty="0">
                <a:solidFill>
                  <a:schemeClr val="dk1"/>
                </a:solidFill>
                <a:effectLst/>
                <a:uFillTx/>
                <a:latin typeface="Arial"/>
              </a:rPr>
              <a:t> format</a:t>
            </a:r>
          </a:p>
        </p:txBody>
      </p:sp>
      <p:sp>
        <p:nvSpPr>
          <p:cNvPr id="5" name="TextBox 4">
            <a:extLst>
              <a:ext uri="{FF2B5EF4-FFF2-40B4-BE49-F238E27FC236}">
                <a16:creationId xmlns:a16="http://schemas.microsoft.com/office/drawing/2014/main" id="{7DBC4725-D183-C1E6-885B-2D0ADBDF9DF9}"/>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114B3B2-BDED-F286-06FF-A1F6834A8F4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ONLY">
    <p:bg>
      <p:bgPr>
        <a:solidFill>
          <a:schemeClr val="dk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857D78-CF7A-2F20-AD1E-400B6DA81C78}"/>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grpSp>
        <p:nvGrpSpPr>
          <p:cNvPr id="135" name="Google Shape;54;p6"/>
          <p:cNvGrpSpPr/>
          <p:nvPr/>
        </p:nvGrpSpPr>
        <p:grpSpPr>
          <a:xfrm>
            <a:off x="881609" y="421797"/>
            <a:ext cx="7380781" cy="4299905"/>
            <a:chOff x="201439" y="466902"/>
            <a:chExt cx="18288189" cy="10061622"/>
          </a:xfrm>
        </p:grpSpPr>
        <p:sp>
          <p:nvSpPr>
            <p:cNvPr id="136" name="Google Shape;55;p6"/>
            <p:cNvSpPr/>
            <p:nvPr/>
          </p:nvSpPr>
          <p:spPr>
            <a:xfrm>
              <a:off x="201439" y="466903"/>
              <a:ext cx="8807760" cy="4806720"/>
            </a:xfrm>
            <a:prstGeom prst="roundRect">
              <a:avLst>
                <a:gd name="adj" fmla="val 7645"/>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37" name="Google Shape;56;p6" hidden="1"/>
            <p:cNvGrpSpPr/>
            <p:nvPr/>
          </p:nvGrpSpPr>
          <p:grpSpPr>
            <a:xfrm>
              <a:off x="8433360" y="4656960"/>
              <a:ext cx="397080" cy="168480"/>
              <a:chOff x="8433360" y="4656960"/>
              <a:chExt cx="397080" cy="168480"/>
            </a:xfrm>
          </p:grpSpPr>
          <p:sp>
            <p:nvSpPr>
              <p:cNvPr id="138" name="Google Shape;57;p6"/>
              <p:cNvSpPr/>
              <p:nvPr/>
            </p:nvSpPr>
            <p:spPr>
              <a:xfrm>
                <a:off x="8661960" y="4656960"/>
                <a:ext cx="168480" cy="168480"/>
              </a:xfrm>
              <a:prstGeom prst="roundRect">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39" name="Google Shape;58;p6"/>
              <p:cNvSpPr/>
              <p:nvPr/>
            </p:nvSpPr>
            <p:spPr>
              <a:xfrm>
                <a:off x="8698680" y="4705920"/>
                <a:ext cx="95040" cy="70920"/>
              </a:xfrm>
              <a:prstGeom prst="roundRect">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0" name="Google Shape;59;p6"/>
              <p:cNvSpPr/>
              <p:nvPr/>
            </p:nvSpPr>
            <p:spPr>
              <a:xfrm flipH="1">
                <a:off x="8433360" y="4656960"/>
                <a:ext cx="168480" cy="168480"/>
              </a:xfrm>
              <a:prstGeom prst="roundRect">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1" name="Google Shape;60;p6"/>
              <p:cNvSpPr/>
              <p:nvPr/>
            </p:nvSpPr>
            <p:spPr>
              <a:xfrm rot="16200000" flipH="1">
                <a:off x="8479080" y="4704840"/>
                <a:ext cx="77400" cy="72720"/>
              </a:xfrm>
              <a:prstGeom prst="roundRect">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 name="Google Shape;55;p6">
              <a:extLst>
                <a:ext uri="{FF2B5EF4-FFF2-40B4-BE49-F238E27FC236}">
                  <a16:creationId xmlns:a16="http://schemas.microsoft.com/office/drawing/2014/main" id="{51A1896C-D0B2-FF11-B674-11EA424566AF}"/>
                </a:ext>
              </a:extLst>
            </p:cNvPr>
            <p:cNvSpPr/>
            <p:nvPr userDrawn="1"/>
          </p:nvSpPr>
          <p:spPr>
            <a:xfrm>
              <a:off x="9681868" y="466902"/>
              <a:ext cx="8807760" cy="4806720"/>
            </a:xfrm>
            <a:prstGeom prst="roundRect">
              <a:avLst>
                <a:gd name="adj" fmla="val 7645"/>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3" name="Google Shape;55;p6">
              <a:extLst>
                <a:ext uri="{FF2B5EF4-FFF2-40B4-BE49-F238E27FC236}">
                  <a16:creationId xmlns:a16="http://schemas.microsoft.com/office/drawing/2014/main" id="{7303BCA2-BBD5-F16E-FCA7-58ECAC287D52}"/>
                </a:ext>
              </a:extLst>
            </p:cNvPr>
            <p:cNvSpPr/>
            <p:nvPr userDrawn="1"/>
          </p:nvSpPr>
          <p:spPr>
            <a:xfrm>
              <a:off x="201439" y="5721803"/>
              <a:ext cx="8807760" cy="4806720"/>
            </a:xfrm>
            <a:prstGeom prst="roundRect">
              <a:avLst>
                <a:gd name="adj" fmla="val 7645"/>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 name="Google Shape;55;p6">
              <a:extLst>
                <a:ext uri="{FF2B5EF4-FFF2-40B4-BE49-F238E27FC236}">
                  <a16:creationId xmlns:a16="http://schemas.microsoft.com/office/drawing/2014/main" id="{37C6209B-F5F4-FB97-5E57-7B3D5AB8EDBC}"/>
                </a:ext>
              </a:extLst>
            </p:cNvPr>
            <p:cNvSpPr/>
            <p:nvPr userDrawn="1"/>
          </p:nvSpPr>
          <p:spPr>
            <a:xfrm>
              <a:off x="9681868" y="5721803"/>
              <a:ext cx="8807760" cy="4806721"/>
            </a:xfrm>
            <a:prstGeom prst="roundRect">
              <a:avLst>
                <a:gd name="adj" fmla="val 7645"/>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4" name="PlaceHolder 1">
            <a:extLst>
              <a:ext uri="{FF2B5EF4-FFF2-40B4-BE49-F238E27FC236}">
                <a16:creationId xmlns:a16="http://schemas.microsoft.com/office/drawing/2014/main" id="{DBD3FD9F-71EE-3E48-33BC-18493D70F1B1}"/>
              </a:ext>
            </a:extLst>
          </p:cNvPr>
          <p:cNvSpPr>
            <a:spLocks noGrp="1"/>
          </p:cNvSpPr>
          <p:nvPr>
            <p:ph type="title"/>
          </p:nvPr>
        </p:nvSpPr>
        <p:spPr>
          <a:xfrm rot="16200000">
            <a:off x="-1948550" y="2266709"/>
            <a:ext cx="4716000" cy="572400"/>
          </a:xfrm>
          <a:prstGeom prst="rect">
            <a:avLst/>
          </a:prstGeom>
          <a:noFill/>
          <a:ln w="0">
            <a:noFill/>
          </a:ln>
        </p:spPr>
        <p:txBody>
          <a:bodyPr lIns="91440" tIns="91440" rIns="91440" bIns="91440" anchor="t">
            <a:noAutofit/>
          </a:bodyPr>
          <a:lstStyle>
            <a:lvl1pPr>
              <a:defRPr>
                <a:solidFill>
                  <a:sysClr val="windowText" lastClr="000000"/>
                </a:solidFill>
              </a:defRPr>
            </a:lvl1pPr>
          </a:lstStyle>
          <a:p>
            <a:pPr indent="0">
              <a:buNone/>
            </a:pPr>
            <a:r>
              <a:rPr lang="fr-FR" sz="2600" b="0" u="none" strike="noStrike" dirty="0">
                <a:solidFill>
                  <a:schemeClr val="dk1"/>
                </a:solidFill>
                <a:effectLst/>
                <a:uFillTx/>
                <a:latin typeface="Arial"/>
              </a:rPr>
              <a:t>Click to </a:t>
            </a:r>
            <a:r>
              <a:rPr lang="fr-FR" sz="2600" b="0" u="none" strike="noStrike" dirty="0" err="1">
                <a:solidFill>
                  <a:schemeClr val="dk1"/>
                </a:solidFill>
                <a:effectLst/>
                <a:uFillTx/>
                <a:latin typeface="Arial"/>
              </a:rPr>
              <a:t>edit</a:t>
            </a:r>
            <a:r>
              <a:rPr lang="fr-FR" sz="2600" b="0" u="none" strike="noStrike" dirty="0">
                <a:solidFill>
                  <a:schemeClr val="dk1"/>
                </a:solidFill>
                <a:effectLst/>
                <a:uFillTx/>
                <a:latin typeface="Arial"/>
              </a:rPr>
              <a:t> the </a:t>
            </a:r>
            <a:r>
              <a:rPr lang="fr-FR" sz="2600" b="0" u="none" strike="noStrike" dirty="0" err="1">
                <a:solidFill>
                  <a:schemeClr val="dk1"/>
                </a:solidFill>
                <a:effectLst/>
                <a:uFillTx/>
                <a:latin typeface="Arial"/>
              </a:rPr>
              <a:t>title</a:t>
            </a:r>
            <a:r>
              <a:rPr lang="fr-FR" sz="2600" b="0" u="none" strike="noStrike" dirty="0">
                <a:solidFill>
                  <a:schemeClr val="dk1"/>
                </a:solidFill>
                <a:effectLst/>
                <a:uFillTx/>
                <a:latin typeface="Arial"/>
              </a:rPr>
              <a:t> </a:t>
            </a:r>
            <a:r>
              <a:rPr lang="fr-FR" sz="2600" b="0" u="none" strike="noStrike" dirty="0" err="1">
                <a:solidFill>
                  <a:schemeClr val="dk1"/>
                </a:solidFill>
                <a:effectLst/>
                <a:uFillTx/>
                <a:latin typeface="Arial"/>
              </a:rPr>
              <a:t>text</a:t>
            </a:r>
            <a:r>
              <a:rPr lang="fr-FR" sz="2600" b="0" u="none" strike="noStrike" dirty="0">
                <a:solidFill>
                  <a:schemeClr val="dk1"/>
                </a:solidFill>
                <a:effectLst/>
                <a:uFillTx/>
                <a:latin typeface="Arial"/>
              </a:rPr>
              <a:t> format</a:t>
            </a:r>
          </a:p>
        </p:txBody>
      </p:sp>
      <p:sp>
        <p:nvSpPr>
          <p:cNvPr id="15" name="Graphic 6" descr="Information with solid fill">
            <a:hlinkClick r:id="rId2" action="ppaction://hlinksldjump" highlightClick="1"/>
            <a:extLst>
              <a:ext uri="{FF2B5EF4-FFF2-40B4-BE49-F238E27FC236}">
                <a16:creationId xmlns:a16="http://schemas.microsoft.com/office/drawing/2014/main" id="{E64F773B-FBF7-A4EE-DCEC-1556474153E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chemeClr val="dk2"/>
        </a:solidFill>
        <a:effectLst/>
      </p:bgPr>
    </p:bg>
    <p:spTree>
      <p:nvGrpSpPr>
        <p:cNvPr id="1" name=""/>
        <p:cNvGrpSpPr/>
        <p:nvPr/>
      </p:nvGrpSpPr>
      <p:grpSpPr>
        <a:xfrm>
          <a:off x="0" y="0"/>
          <a:ext cx="0" cy="0"/>
          <a:chOff x="0" y="0"/>
          <a:chExt cx="0" cy="0"/>
        </a:xfrm>
      </p:grpSpPr>
      <p:grpSp>
        <p:nvGrpSpPr>
          <p:cNvPr id="143" name="Google Shape;63;p7"/>
          <p:cNvGrpSpPr/>
          <p:nvPr/>
        </p:nvGrpSpPr>
        <p:grpSpPr>
          <a:xfrm>
            <a:off x="168120" y="168120"/>
            <a:ext cx="4997880" cy="4806720"/>
            <a:chOff x="168120" y="168120"/>
            <a:chExt cx="4997880" cy="4806720"/>
          </a:xfrm>
        </p:grpSpPr>
        <p:sp>
          <p:nvSpPr>
            <p:cNvPr id="144" name="Google Shape;64;p7"/>
            <p:cNvSpPr/>
            <p:nvPr/>
          </p:nvSpPr>
          <p:spPr>
            <a:xfrm>
              <a:off x="16812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45" name="Google Shape;65;p7" hidden="1"/>
            <p:cNvGrpSpPr/>
            <p:nvPr/>
          </p:nvGrpSpPr>
          <p:grpSpPr>
            <a:xfrm>
              <a:off x="4617720" y="4656960"/>
              <a:ext cx="397080" cy="168480"/>
              <a:chOff x="4617720" y="4656960"/>
              <a:chExt cx="397080" cy="168480"/>
            </a:xfrm>
          </p:grpSpPr>
          <p:sp>
            <p:nvSpPr>
              <p:cNvPr id="146" name="Google Shape;66;p7"/>
              <p:cNvSpPr/>
              <p:nvPr/>
            </p:nvSpPr>
            <p:spPr>
              <a:xfrm>
                <a:off x="484632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7" name="Google Shape;67;p7"/>
              <p:cNvSpPr/>
              <p:nvPr/>
            </p:nvSpPr>
            <p:spPr>
              <a:xfrm>
                <a:off x="488304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8" name="Google Shape;68;p7"/>
              <p:cNvSpPr/>
              <p:nvPr/>
            </p:nvSpPr>
            <p:spPr>
              <a:xfrm flipH="1">
                <a:off x="461772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49" name="Google Shape;69;p7"/>
              <p:cNvSpPr/>
              <p:nvPr/>
            </p:nvSpPr>
            <p:spPr>
              <a:xfrm rot="16200000" flipH="1">
                <a:off x="466344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50" name="PlaceHolder 1"/>
          <p:cNvSpPr>
            <a:spLocks noGrp="1"/>
          </p:cNvSpPr>
          <p:nvPr>
            <p:ph type="body"/>
          </p:nvPr>
        </p:nvSpPr>
        <p:spPr>
          <a:xfrm>
            <a:off x="531468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151" name="PlaceHolder 2"/>
          <p:cNvSpPr>
            <a:spLocks noGrp="1"/>
          </p:cNvSpPr>
          <p:nvPr>
            <p:ph type="title"/>
          </p:nvPr>
        </p:nvSpPr>
        <p:spPr>
          <a:xfrm>
            <a:off x="811800" y="1013040"/>
            <a:ext cx="4294440" cy="942120"/>
          </a:xfrm>
          <a:prstGeom prst="rect">
            <a:avLst/>
          </a:prstGeom>
          <a:noFill/>
          <a:ln w="0">
            <a:noFill/>
          </a:ln>
        </p:spPr>
        <p:txBody>
          <a:bodyPr lIns="91440" tIns="91440" rIns="91440" bIns="91440" anchor="b">
            <a:noAutofit/>
          </a:bodyPr>
          <a:lstStyle/>
          <a:p>
            <a:pPr indent="0">
              <a:buNone/>
            </a:pPr>
            <a:r>
              <a:rPr lang="fr-FR" sz="2600" b="0" u="none" strike="noStrike">
                <a:solidFill>
                  <a:schemeClr val="dk1"/>
                </a:solidFill>
                <a:effectLst/>
                <a:uFillTx/>
                <a:latin typeface="Arial"/>
              </a:rPr>
              <a:t>Click to edit the title text format</a:t>
            </a:r>
          </a:p>
        </p:txBody>
      </p:sp>
      <p:sp>
        <p:nvSpPr>
          <p:cNvPr id="5" name="TextBox 4">
            <a:extLst>
              <a:ext uri="{FF2B5EF4-FFF2-40B4-BE49-F238E27FC236}">
                <a16:creationId xmlns:a16="http://schemas.microsoft.com/office/drawing/2014/main" id="{231F500A-C1A5-2B5B-4074-F981F66AEA38}"/>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39C4AFE3-6ABB-69FD-8366-CAA58A02500A}"/>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chemeClr val="dk2"/>
        </a:solidFill>
        <a:effectLst/>
      </p:bgPr>
    </p:bg>
    <p:spTree>
      <p:nvGrpSpPr>
        <p:cNvPr id="1" name=""/>
        <p:cNvGrpSpPr/>
        <p:nvPr/>
      </p:nvGrpSpPr>
      <p:grpSpPr>
        <a:xfrm>
          <a:off x="0" y="0"/>
          <a:ext cx="0" cy="0"/>
          <a:chOff x="0" y="0"/>
          <a:chExt cx="0" cy="0"/>
        </a:xfrm>
      </p:grpSpPr>
      <p:grpSp>
        <p:nvGrpSpPr>
          <p:cNvPr id="152" name="Google Shape;74;p8"/>
          <p:cNvGrpSpPr/>
          <p:nvPr/>
        </p:nvGrpSpPr>
        <p:grpSpPr>
          <a:xfrm>
            <a:off x="168120" y="168120"/>
            <a:ext cx="8807760" cy="4806720"/>
            <a:chOff x="168120" y="168120"/>
            <a:chExt cx="8807760" cy="4806720"/>
          </a:xfrm>
        </p:grpSpPr>
        <p:sp>
          <p:nvSpPr>
            <p:cNvPr id="153" name="Google Shape;75;p8"/>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54" name="Google Shape;76;p8" hidden="1"/>
            <p:cNvGrpSpPr/>
            <p:nvPr/>
          </p:nvGrpSpPr>
          <p:grpSpPr>
            <a:xfrm>
              <a:off x="8433360" y="4656960"/>
              <a:ext cx="397080" cy="168480"/>
              <a:chOff x="8433360" y="4656960"/>
              <a:chExt cx="397080" cy="168480"/>
            </a:xfrm>
          </p:grpSpPr>
          <p:sp>
            <p:nvSpPr>
              <p:cNvPr id="155" name="Google Shape;77;p8"/>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56" name="Google Shape;78;p8"/>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57" name="Google Shape;79;p8"/>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58" name="Google Shape;80;p8"/>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59" name="PlaceHolder 1"/>
          <p:cNvSpPr>
            <a:spLocks noGrp="1"/>
          </p:cNvSpPr>
          <p:nvPr>
            <p:ph type="title"/>
          </p:nvPr>
        </p:nvSpPr>
        <p:spPr>
          <a:xfrm>
            <a:off x="2318040" y="1307160"/>
            <a:ext cx="4507920" cy="2529000"/>
          </a:xfrm>
          <a:prstGeom prst="rect">
            <a:avLst/>
          </a:prstGeom>
          <a:noFill/>
          <a:ln w="0">
            <a:noFill/>
          </a:ln>
        </p:spPr>
        <p:txBody>
          <a:bodyPr lIns="91440" tIns="91440" rIns="91440" bIns="91440" anchor="ctr">
            <a:noAutofit/>
          </a:bodyPr>
          <a:lstStyle>
            <a:lvl1pPr>
              <a:defRPr>
                <a:solidFill>
                  <a:schemeClr val="bg1"/>
                </a:solidFill>
              </a:defRPr>
            </a:lvl1pPr>
          </a:lstStyle>
          <a:p>
            <a:pPr indent="0">
              <a:buNone/>
            </a:pPr>
            <a:r>
              <a:rPr lang="fr-FR" sz="6000" b="0" u="none" strike="noStrike">
                <a:solidFill>
                  <a:schemeClr val="dk1"/>
                </a:solidFill>
                <a:effectLst/>
                <a:uFillTx/>
                <a:latin typeface="Arial"/>
              </a:rPr>
              <a:t>Click to edit the title text format</a:t>
            </a:r>
          </a:p>
        </p:txBody>
      </p:sp>
      <p:sp>
        <p:nvSpPr>
          <p:cNvPr id="5" name="TextBox 4">
            <a:extLst>
              <a:ext uri="{FF2B5EF4-FFF2-40B4-BE49-F238E27FC236}">
                <a16:creationId xmlns:a16="http://schemas.microsoft.com/office/drawing/2014/main" id="{27B1F82F-8D84-0494-73C7-8AA1EAD73E22}"/>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FD1210EF-BE21-2D2C-B9FD-79C85B248DD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chemeClr val="dk2"/>
        </a:solidFill>
        <a:effectLst/>
      </p:bgPr>
    </p:bg>
    <p:spTree>
      <p:nvGrpSpPr>
        <p:cNvPr id="1" name=""/>
        <p:cNvGrpSpPr/>
        <p:nvPr/>
      </p:nvGrpSpPr>
      <p:grpSpPr>
        <a:xfrm>
          <a:off x="0" y="0"/>
          <a:ext cx="0" cy="0"/>
          <a:chOff x="0" y="0"/>
          <a:chExt cx="0" cy="0"/>
        </a:xfrm>
      </p:grpSpPr>
      <p:grpSp>
        <p:nvGrpSpPr>
          <p:cNvPr id="9" name="Google Shape;96;p11"/>
          <p:cNvGrpSpPr/>
          <p:nvPr/>
        </p:nvGrpSpPr>
        <p:grpSpPr>
          <a:xfrm>
            <a:off x="168120" y="168120"/>
            <a:ext cx="8807760" cy="4806720"/>
            <a:chOff x="168120" y="168120"/>
            <a:chExt cx="8807760" cy="4806720"/>
          </a:xfrm>
        </p:grpSpPr>
        <p:sp>
          <p:nvSpPr>
            <p:cNvPr id="10" name="Google Shape;97;p11"/>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5" name="Google Shape;102;p11"/>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6" name="PlaceHolder 1"/>
          <p:cNvSpPr>
            <a:spLocks noGrp="1"/>
          </p:cNvSpPr>
          <p:nvPr>
            <p:ph type="title"/>
          </p:nvPr>
        </p:nvSpPr>
        <p:spPr>
          <a:xfrm>
            <a:off x="1284120" y="1288080"/>
            <a:ext cx="6575760" cy="1970280"/>
          </a:xfrm>
          <a:prstGeom prst="rect">
            <a:avLst/>
          </a:prstGeom>
          <a:noFill/>
          <a:ln w="0">
            <a:noFill/>
          </a:ln>
        </p:spPr>
        <p:txBody>
          <a:bodyPr lIns="91440" tIns="91440" rIns="91440" bIns="91440" anchor="b">
            <a:noAutofit/>
          </a:bodyPr>
          <a:lstStyle>
            <a:lvl1pPr>
              <a:defRPr>
                <a:latin typeface="ADLaM Display" panose="02010000000000000000" pitchFamily="2" charset="0"/>
                <a:ea typeface="ADLaM Display" panose="02010000000000000000" pitchFamily="2" charset="0"/>
                <a:cs typeface="ADLaM Display" panose="02010000000000000000" pitchFamily="2" charset="0"/>
              </a:defRPr>
            </a:lvl1pPr>
          </a:lstStyle>
          <a:p>
            <a:pPr indent="0" algn="ctr">
              <a:lnSpc>
                <a:spcPct val="100000"/>
              </a:lnSpc>
              <a:buNone/>
            </a:pPr>
            <a:r>
              <a:rPr lang="fr-FR" sz="9600" b="0" u="none" strike="noStrike" dirty="0">
                <a:solidFill>
                  <a:schemeClr val="lt1"/>
                </a:solidFill>
                <a:effectLst/>
                <a:uFillTx/>
                <a:latin typeface="Rubik"/>
                <a:ea typeface="Rubik"/>
              </a:rPr>
              <a:t>xx%</a:t>
            </a:r>
            <a:endParaRPr lang="fr-FR" sz="9600" b="0" u="none" strike="noStrike" dirty="0">
              <a:solidFill>
                <a:schemeClr val="dk1"/>
              </a:solidFill>
              <a:effectLst/>
              <a:uFillTx/>
              <a:latin typeface="Arial"/>
            </a:endParaRPr>
          </a:p>
        </p:txBody>
      </p:sp>
      <p:sp>
        <p:nvSpPr>
          <p:cNvPr id="8" name="TextBox 7">
            <a:extLst>
              <a:ext uri="{FF2B5EF4-FFF2-40B4-BE49-F238E27FC236}">
                <a16:creationId xmlns:a16="http://schemas.microsoft.com/office/drawing/2014/main" id="{10FF23E9-10E3-6A06-3314-34BAD7D82584}"/>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35C6B04-C835-FA02-5EBB-B16771E80F23}"/>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chemeClr val="dk2"/>
        </a:solidFill>
        <a:effectLst/>
      </p:bgPr>
    </p:bg>
    <p:spTree>
      <p:nvGrpSpPr>
        <p:cNvPr id="1" name=""/>
        <p:cNvGrpSpPr/>
        <p:nvPr/>
      </p:nvGrpSpPr>
      <p:grpSpPr>
        <a:xfrm>
          <a:off x="0" y="0"/>
          <a:ext cx="0" cy="0"/>
          <a:chOff x="0" y="0"/>
          <a:chExt cx="0" cy="0"/>
        </a:xfrm>
      </p:grpSpPr>
      <p:grpSp>
        <p:nvGrpSpPr>
          <p:cNvPr id="160" name="Google Shape;83;p9"/>
          <p:cNvGrpSpPr/>
          <p:nvPr/>
        </p:nvGrpSpPr>
        <p:grpSpPr>
          <a:xfrm>
            <a:off x="168120" y="168120"/>
            <a:ext cx="8807760" cy="4806720"/>
            <a:chOff x="168120" y="168120"/>
            <a:chExt cx="8807760" cy="4806720"/>
          </a:xfrm>
        </p:grpSpPr>
        <p:sp>
          <p:nvSpPr>
            <p:cNvPr id="161" name="Google Shape;84;p9"/>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62" name="Google Shape;85;p9" hidden="1"/>
            <p:cNvGrpSpPr/>
            <p:nvPr/>
          </p:nvGrpSpPr>
          <p:grpSpPr>
            <a:xfrm>
              <a:off x="8433360" y="4656960"/>
              <a:ext cx="397080" cy="168480"/>
              <a:chOff x="8433360" y="4656960"/>
              <a:chExt cx="397080" cy="168480"/>
            </a:xfrm>
          </p:grpSpPr>
          <p:sp>
            <p:nvSpPr>
              <p:cNvPr id="163" name="Google Shape;86;p9"/>
              <p:cNvSpPr/>
              <p:nvPr/>
            </p:nvSpPr>
            <p:spPr>
              <a:xfrm>
                <a:off x="86619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64" name="Google Shape;87;p9"/>
              <p:cNvSpPr/>
              <p:nvPr/>
            </p:nvSpPr>
            <p:spPr>
              <a:xfrm>
                <a:off x="869868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65" name="Google Shape;88;p9"/>
              <p:cNvSpPr/>
              <p:nvPr/>
            </p:nvSpPr>
            <p:spPr>
              <a:xfrm flipH="1">
                <a:off x="843336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166" name="Google Shape;89;p9"/>
              <p:cNvSpPr/>
              <p:nvPr/>
            </p:nvSpPr>
            <p:spPr>
              <a:xfrm rot="16200000" flipH="1">
                <a:off x="847908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167" name="PlaceHolder 1"/>
          <p:cNvSpPr>
            <a:spLocks noGrp="1"/>
          </p:cNvSpPr>
          <p:nvPr>
            <p:ph type="title"/>
          </p:nvPr>
        </p:nvSpPr>
        <p:spPr>
          <a:xfrm>
            <a:off x="2135520" y="1189080"/>
            <a:ext cx="4872600" cy="1964160"/>
          </a:xfrm>
          <a:prstGeom prst="rect">
            <a:avLst/>
          </a:prstGeom>
          <a:noFill/>
          <a:ln w="0">
            <a:noFill/>
          </a:ln>
        </p:spPr>
        <p:txBody>
          <a:bodyPr lIns="91440" tIns="91440" rIns="91440" bIns="91440" anchor="b">
            <a:noAutofit/>
          </a:bodyPr>
          <a:lstStyle>
            <a:lvl1pPr>
              <a:defRPr>
                <a:solidFill>
                  <a:schemeClr val="bg1"/>
                </a:solidFill>
              </a:defRPr>
            </a:lvl1pPr>
          </a:lstStyle>
          <a:p>
            <a:pPr indent="0">
              <a:buNone/>
            </a:pPr>
            <a:r>
              <a:rPr lang="fr-FR" sz="6000" b="0" u="none" strike="noStrike" dirty="0">
                <a:solidFill>
                  <a:schemeClr val="dk1"/>
                </a:solidFill>
                <a:effectLst/>
                <a:uFillTx/>
                <a:latin typeface="Arial"/>
              </a:rPr>
              <a:t>Click to </a:t>
            </a:r>
            <a:r>
              <a:rPr lang="fr-FR" sz="6000" b="0" u="none" strike="noStrike" dirty="0" err="1">
                <a:solidFill>
                  <a:schemeClr val="dk1"/>
                </a:solidFill>
                <a:effectLst/>
                <a:uFillTx/>
                <a:latin typeface="Arial"/>
              </a:rPr>
              <a:t>edit</a:t>
            </a:r>
            <a:r>
              <a:rPr lang="fr-FR" sz="6000" b="0" u="none" strike="noStrike" dirty="0">
                <a:solidFill>
                  <a:schemeClr val="dk1"/>
                </a:solidFill>
                <a:effectLst/>
                <a:uFillTx/>
                <a:latin typeface="Arial"/>
              </a:rPr>
              <a:t> the </a:t>
            </a:r>
            <a:r>
              <a:rPr lang="fr-FR" sz="6000" b="0" u="none" strike="noStrike" dirty="0" err="1">
                <a:solidFill>
                  <a:schemeClr val="dk1"/>
                </a:solidFill>
                <a:effectLst/>
                <a:uFillTx/>
                <a:latin typeface="Arial"/>
              </a:rPr>
              <a:t>title</a:t>
            </a:r>
            <a:r>
              <a:rPr lang="fr-FR" sz="6000" b="0" u="none" strike="noStrike" dirty="0">
                <a:solidFill>
                  <a:schemeClr val="dk1"/>
                </a:solidFill>
                <a:effectLst/>
                <a:uFillTx/>
                <a:latin typeface="Arial"/>
              </a:rPr>
              <a:t> </a:t>
            </a:r>
            <a:r>
              <a:rPr lang="fr-FR" sz="6000" b="0" u="none" strike="noStrike" dirty="0" err="1">
                <a:solidFill>
                  <a:schemeClr val="dk1"/>
                </a:solidFill>
                <a:effectLst/>
                <a:uFillTx/>
                <a:latin typeface="Arial"/>
              </a:rPr>
              <a:t>text</a:t>
            </a:r>
            <a:r>
              <a:rPr lang="fr-FR" sz="6000" b="0" u="none" strike="noStrike" dirty="0">
                <a:solidFill>
                  <a:schemeClr val="dk1"/>
                </a:solidFill>
                <a:effectLst/>
                <a:uFillTx/>
                <a:latin typeface="Arial"/>
              </a:rPr>
              <a:t> format</a:t>
            </a:r>
          </a:p>
        </p:txBody>
      </p:sp>
      <p:sp>
        <p:nvSpPr>
          <p:cNvPr id="5" name="TextBox 4">
            <a:extLst>
              <a:ext uri="{FF2B5EF4-FFF2-40B4-BE49-F238E27FC236}">
                <a16:creationId xmlns:a16="http://schemas.microsoft.com/office/drawing/2014/main" id="{3B59E12C-22B5-AA42-65B3-11699CF8B9E0}"/>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7" name="Graphic 6" descr="Information with solid fill">
            <a:hlinkClick r:id="rId2" action="ppaction://hlinksldjump" highlightClick="1"/>
            <a:extLst>
              <a:ext uri="{FF2B5EF4-FFF2-40B4-BE49-F238E27FC236}">
                <a16:creationId xmlns:a16="http://schemas.microsoft.com/office/drawing/2014/main" id="{8540AE7B-16FA-B455-485F-122A9644FE0D}"/>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cxnSp>
        <p:nvCxnSpPr>
          <p:cNvPr id="3" name="Straight Connector 2"/>
          <p:cNvCxnSpPr/>
          <p:nvPr userDrawn="1"/>
        </p:nvCxnSpPr>
        <p:spPr>
          <a:xfrm>
            <a:off x="0" y="148590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3664324"/>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443823" y="1979565"/>
            <a:ext cx="8511778" cy="1214179"/>
          </a:xfrm>
        </p:spPr>
        <p:txBody>
          <a:bodyPr wrap="square">
            <a:spAutoFit/>
          </a:bodyPr>
          <a:lstStyle>
            <a:lvl1pPr marL="0" indent="0">
              <a:buNone/>
              <a:defRPr sz="4050" baseline="0">
                <a:latin typeface="Arial" panose="020B0604020202020204" pitchFamily="34" charset="0"/>
                <a:cs typeface="Arial" panose="020B0604020202020204" pitchFamily="34" charset="0"/>
              </a:defRPr>
            </a:lvl1pPr>
          </a:lstStyle>
          <a:p>
            <a:pPr lvl="0"/>
            <a:r>
              <a:rPr lang="en-US" dirty="0"/>
              <a:t>Punctuate your slides with section title cards like this</a:t>
            </a:r>
          </a:p>
        </p:txBody>
      </p:sp>
      <p:sp>
        <p:nvSpPr>
          <p:cNvPr id="2" name="Graphic 6" descr="Information with solid fill">
            <a:hlinkClick r:id="rId2" action="ppaction://hlinksldjump" highlightClick="1"/>
            <a:extLst>
              <a:ext uri="{FF2B5EF4-FFF2-40B4-BE49-F238E27FC236}">
                <a16:creationId xmlns:a16="http://schemas.microsoft.com/office/drawing/2014/main" id="{D137BDA1-F39A-E276-3D08-38AC566986B2}"/>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extLst>
      <p:ext uri="{BB962C8B-B14F-4D97-AF65-F5344CB8AC3E}">
        <p14:creationId xmlns:p14="http://schemas.microsoft.com/office/powerpoint/2010/main" val="359076932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chemeClr val="dk2"/>
        </a:solidFill>
        <a:effectLst/>
      </p:bgPr>
    </p:bg>
    <p:spTree>
      <p:nvGrpSpPr>
        <p:cNvPr id="1" name=""/>
        <p:cNvGrpSpPr/>
        <p:nvPr/>
      </p:nvGrpSpPr>
      <p:grpSpPr>
        <a:xfrm>
          <a:off x="0" y="0"/>
          <a:ext cx="0" cy="0"/>
          <a:chOff x="0" y="0"/>
          <a:chExt cx="0" cy="0"/>
        </a:xfrm>
      </p:grpSpPr>
      <p:grpSp>
        <p:nvGrpSpPr>
          <p:cNvPr id="17" name="Google Shape;107;p13"/>
          <p:cNvGrpSpPr/>
          <p:nvPr userDrawn="1"/>
        </p:nvGrpSpPr>
        <p:grpSpPr>
          <a:xfrm>
            <a:off x="3977640" y="168120"/>
            <a:ext cx="4997880" cy="4806720"/>
            <a:chOff x="3977640" y="168120"/>
            <a:chExt cx="4997880" cy="4806720"/>
          </a:xfrm>
        </p:grpSpPr>
        <p:sp>
          <p:nvSpPr>
            <p:cNvPr id="18" name="Google Shape;108;p13"/>
            <p:cNvSpPr/>
            <p:nvPr/>
          </p:nvSpPr>
          <p:spPr>
            <a:xfrm>
              <a:off x="397764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21" name="Google Shape;111;p13"/>
            <p:cNvSpPr/>
            <p:nvPr/>
          </p:nvSpPr>
          <p:spPr>
            <a:xfrm>
              <a:off x="869256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4" name="PlaceHolder 1"/>
          <p:cNvSpPr>
            <a:spLocks noGrp="1"/>
          </p:cNvSpPr>
          <p:nvPr>
            <p:ph type="title"/>
          </p:nvPr>
        </p:nvSpPr>
        <p:spPr>
          <a:xfrm>
            <a:off x="4159080" y="304920"/>
            <a:ext cx="4756320" cy="572400"/>
          </a:xfrm>
          <a:prstGeom prst="rect">
            <a:avLst/>
          </a:prstGeom>
          <a:noFill/>
          <a:ln w="0">
            <a:noFill/>
          </a:ln>
        </p:spPr>
        <p:txBody>
          <a:bodyPr lIns="91440" tIns="91440" rIns="91440" bIns="91440" anchor="t">
            <a:noAutofit/>
          </a:bodyPr>
          <a:lstStyle>
            <a:lvl1pPr>
              <a:defRPr>
                <a:latin typeface="ADLaM Display" panose="02010000000000000000" pitchFamily="2" charset="0"/>
                <a:ea typeface="ADLaM Display" panose="02010000000000000000" pitchFamily="2" charset="0"/>
                <a:cs typeface="ADLaM Display" panose="02010000000000000000" pitchFamily="2" charset="0"/>
              </a:defRPr>
            </a:lvl1pPr>
          </a:lstStyle>
          <a:p>
            <a:pPr indent="0">
              <a:buNone/>
            </a:pPr>
            <a:r>
              <a:rPr lang="fr-FR" sz="2600" b="0" u="none" strike="noStrike" dirty="0">
                <a:solidFill>
                  <a:schemeClr val="dk1"/>
                </a:solidFill>
                <a:effectLst/>
                <a:uFillTx/>
                <a:latin typeface="Arial"/>
              </a:rPr>
              <a:t>Click to </a:t>
            </a:r>
            <a:r>
              <a:rPr lang="fr-FR" sz="2600" b="0" u="none" strike="noStrike" dirty="0" err="1">
                <a:solidFill>
                  <a:schemeClr val="dk1"/>
                </a:solidFill>
                <a:effectLst/>
                <a:uFillTx/>
                <a:latin typeface="Arial"/>
              </a:rPr>
              <a:t>edit</a:t>
            </a:r>
            <a:r>
              <a:rPr lang="fr-FR" sz="2600" b="0" u="none" strike="noStrike" dirty="0">
                <a:solidFill>
                  <a:schemeClr val="dk1"/>
                </a:solidFill>
                <a:effectLst/>
                <a:uFillTx/>
                <a:latin typeface="Arial"/>
              </a:rPr>
              <a:t> the </a:t>
            </a:r>
            <a:r>
              <a:rPr lang="fr-FR" sz="2600" b="0" u="none" strike="noStrike" dirty="0" err="1">
                <a:solidFill>
                  <a:schemeClr val="dk1"/>
                </a:solidFill>
                <a:effectLst/>
                <a:uFillTx/>
                <a:latin typeface="Arial"/>
              </a:rPr>
              <a:t>title</a:t>
            </a:r>
            <a:r>
              <a:rPr lang="fr-FR" sz="2600" b="0" u="none" strike="noStrike" dirty="0">
                <a:solidFill>
                  <a:schemeClr val="dk1"/>
                </a:solidFill>
                <a:effectLst/>
                <a:uFillTx/>
                <a:latin typeface="Arial"/>
              </a:rPr>
              <a:t> </a:t>
            </a:r>
            <a:r>
              <a:rPr lang="fr-FR" sz="2600" b="0" u="none" strike="noStrike" dirty="0" err="1">
                <a:solidFill>
                  <a:schemeClr val="dk1"/>
                </a:solidFill>
                <a:effectLst/>
                <a:uFillTx/>
                <a:latin typeface="Arial"/>
              </a:rPr>
              <a:t>text</a:t>
            </a:r>
            <a:r>
              <a:rPr lang="fr-FR" sz="2600" b="0" u="none" strike="noStrike" dirty="0">
                <a:solidFill>
                  <a:schemeClr val="dk1"/>
                </a:solidFill>
                <a:effectLst/>
                <a:uFillTx/>
                <a:latin typeface="Arial"/>
              </a:rPr>
              <a:t> format</a:t>
            </a:r>
          </a:p>
        </p:txBody>
      </p:sp>
      <p:sp>
        <p:nvSpPr>
          <p:cNvPr id="25" name="PlaceHolder 2"/>
          <p:cNvSpPr>
            <a:spLocks noGrp="1"/>
          </p:cNvSpPr>
          <p:nvPr>
            <p:ph type="title"/>
          </p:nvPr>
        </p:nvSpPr>
        <p:spPr>
          <a:xfrm>
            <a:off x="4159080" y="2160000"/>
            <a:ext cx="654120" cy="447120"/>
          </a:xfrm>
          <a:prstGeom prst="rect">
            <a:avLst/>
          </a:prstGeom>
          <a:noFill/>
          <a:ln w="0">
            <a:noFill/>
          </a:ln>
        </p:spPr>
        <p:txBody>
          <a:bodyPr lIns="91440" tIns="91440" rIns="91440" bIns="91440" anchor="ctr">
            <a:noAutofit/>
          </a:bodyPr>
          <a:lstStyle/>
          <a:p>
            <a:pPr indent="0">
              <a:lnSpc>
                <a:spcPct val="100000"/>
              </a:lnSpc>
              <a:buNone/>
            </a:pPr>
            <a:r>
              <a:rPr lang="fr-FR" sz="2400" b="0" u="none" strike="noStrike">
                <a:solidFill>
                  <a:schemeClr val="lt1"/>
                </a:solidFill>
                <a:effectLst/>
                <a:uFillTx/>
                <a:latin typeface="Rubik"/>
                <a:ea typeface="Rubik"/>
              </a:rPr>
              <a:t>xx%</a:t>
            </a:r>
            <a:endParaRPr lang="fr-FR" sz="2400" b="0" u="none" strike="noStrike">
              <a:solidFill>
                <a:schemeClr val="dk1"/>
              </a:solidFill>
              <a:effectLst/>
              <a:uFillTx/>
              <a:latin typeface="Arial"/>
            </a:endParaRPr>
          </a:p>
        </p:txBody>
      </p:sp>
      <p:sp>
        <p:nvSpPr>
          <p:cNvPr id="26" name="PlaceHolder 3"/>
          <p:cNvSpPr>
            <a:spLocks noGrp="1"/>
          </p:cNvSpPr>
          <p:nvPr>
            <p:ph type="title"/>
          </p:nvPr>
        </p:nvSpPr>
        <p:spPr>
          <a:xfrm>
            <a:off x="4159080" y="3301200"/>
            <a:ext cx="654120" cy="447120"/>
          </a:xfrm>
          <a:prstGeom prst="rect">
            <a:avLst/>
          </a:prstGeom>
          <a:noFill/>
          <a:ln w="0">
            <a:noFill/>
          </a:ln>
        </p:spPr>
        <p:txBody>
          <a:bodyPr lIns="91440" tIns="91440" rIns="91440" bIns="91440" anchor="ctr">
            <a:noAutofit/>
          </a:bodyPr>
          <a:lstStyle/>
          <a:p>
            <a:pPr indent="0">
              <a:lnSpc>
                <a:spcPct val="100000"/>
              </a:lnSpc>
              <a:buNone/>
            </a:pPr>
            <a:r>
              <a:rPr lang="fr-FR" sz="2400" b="0" u="none" strike="noStrike">
                <a:solidFill>
                  <a:schemeClr val="lt1"/>
                </a:solidFill>
                <a:effectLst/>
                <a:uFillTx/>
                <a:latin typeface="Rubik"/>
                <a:ea typeface="Rubik"/>
              </a:rPr>
              <a:t>xx%</a:t>
            </a:r>
            <a:endParaRPr lang="fr-FR" sz="2400" b="0" u="none" strike="noStrike">
              <a:solidFill>
                <a:schemeClr val="dk1"/>
              </a:solidFill>
              <a:effectLst/>
              <a:uFillTx/>
              <a:latin typeface="Arial"/>
            </a:endParaRPr>
          </a:p>
        </p:txBody>
      </p:sp>
      <p:sp>
        <p:nvSpPr>
          <p:cNvPr id="27" name="PlaceHolder 4"/>
          <p:cNvSpPr>
            <a:spLocks noGrp="1"/>
          </p:cNvSpPr>
          <p:nvPr>
            <p:ph type="title"/>
          </p:nvPr>
        </p:nvSpPr>
        <p:spPr>
          <a:xfrm>
            <a:off x="4159080" y="2730600"/>
            <a:ext cx="654120" cy="447120"/>
          </a:xfrm>
          <a:prstGeom prst="rect">
            <a:avLst/>
          </a:prstGeom>
          <a:noFill/>
          <a:ln w="0">
            <a:noFill/>
          </a:ln>
        </p:spPr>
        <p:txBody>
          <a:bodyPr lIns="91440" tIns="91440" rIns="91440" bIns="91440" anchor="ctr">
            <a:noAutofit/>
          </a:bodyPr>
          <a:lstStyle/>
          <a:p>
            <a:pPr indent="0">
              <a:lnSpc>
                <a:spcPct val="100000"/>
              </a:lnSpc>
              <a:buNone/>
            </a:pPr>
            <a:r>
              <a:rPr lang="fr-FR" sz="2400" b="0" u="none" strike="noStrike">
                <a:solidFill>
                  <a:schemeClr val="lt1"/>
                </a:solidFill>
                <a:effectLst/>
                <a:uFillTx/>
                <a:latin typeface="Rubik"/>
                <a:ea typeface="Rubik"/>
              </a:rPr>
              <a:t>xx%</a:t>
            </a:r>
            <a:endParaRPr lang="fr-FR" sz="2400" b="0" u="none" strike="noStrike">
              <a:solidFill>
                <a:schemeClr val="dk1"/>
              </a:solidFill>
              <a:effectLst/>
              <a:uFillTx/>
              <a:latin typeface="Arial"/>
            </a:endParaRPr>
          </a:p>
        </p:txBody>
      </p:sp>
      <p:sp>
        <p:nvSpPr>
          <p:cNvPr id="28" name="PlaceHolder 5"/>
          <p:cNvSpPr>
            <a:spLocks noGrp="1"/>
          </p:cNvSpPr>
          <p:nvPr>
            <p:ph type="title"/>
          </p:nvPr>
        </p:nvSpPr>
        <p:spPr>
          <a:xfrm>
            <a:off x="4159080" y="3872160"/>
            <a:ext cx="654120" cy="447120"/>
          </a:xfrm>
          <a:prstGeom prst="rect">
            <a:avLst/>
          </a:prstGeom>
          <a:noFill/>
          <a:ln w="0">
            <a:noFill/>
          </a:ln>
        </p:spPr>
        <p:txBody>
          <a:bodyPr lIns="91440" tIns="91440" rIns="91440" bIns="91440" anchor="ctr">
            <a:noAutofit/>
          </a:bodyPr>
          <a:lstStyle/>
          <a:p>
            <a:pPr indent="0">
              <a:lnSpc>
                <a:spcPct val="100000"/>
              </a:lnSpc>
              <a:buNone/>
            </a:pPr>
            <a:r>
              <a:rPr lang="fr-FR" sz="2400" b="0" u="none" strike="noStrike">
                <a:solidFill>
                  <a:schemeClr val="lt1"/>
                </a:solidFill>
                <a:effectLst/>
                <a:uFillTx/>
                <a:latin typeface="Rubik"/>
                <a:ea typeface="Rubik"/>
              </a:rPr>
              <a:t>xx%</a:t>
            </a:r>
            <a:endParaRPr lang="fr-FR" sz="2400" b="0" u="none" strike="noStrike">
              <a:solidFill>
                <a:schemeClr val="dk1"/>
              </a:solidFill>
              <a:effectLst/>
              <a:uFillTx/>
              <a:latin typeface="Arial"/>
            </a:endParaRPr>
          </a:p>
        </p:txBody>
      </p:sp>
      <p:sp>
        <p:nvSpPr>
          <p:cNvPr id="29" name="PlaceHolder 6"/>
          <p:cNvSpPr>
            <a:spLocks noGrp="1"/>
          </p:cNvSpPr>
          <p:nvPr>
            <p:ph type="body"/>
          </p:nvPr>
        </p:nvSpPr>
        <p:spPr>
          <a:xfrm>
            <a:off x="16812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5" name="TextBox 4">
            <a:extLst>
              <a:ext uri="{FF2B5EF4-FFF2-40B4-BE49-F238E27FC236}">
                <a16:creationId xmlns:a16="http://schemas.microsoft.com/office/drawing/2014/main" id="{B09D8DF8-BB30-2E27-606B-37004BAE15A0}"/>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BD1CE93E-3906-9CB0-1691-4B809FE8501A}"/>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LE_AND_BODY_1">
    <p:bg>
      <p:bgPr>
        <a:solidFill>
          <a:schemeClr val="dk2"/>
        </a:solidFill>
        <a:effectLst/>
      </p:bgPr>
    </p:bg>
    <p:spTree>
      <p:nvGrpSpPr>
        <p:cNvPr id="1" name=""/>
        <p:cNvGrpSpPr/>
        <p:nvPr/>
      </p:nvGrpSpPr>
      <p:grpSpPr>
        <a:xfrm>
          <a:off x="0" y="0"/>
          <a:ext cx="0" cy="0"/>
          <a:chOff x="0" y="0"/>
          <a:chExt cx="0" cy="0"/>
        </a:xfrm>
      </p:grpSpPr>
      <p:sp>
        <p:nvSpPr>
          <p:cNvPr id="31" name="Google Shape;126;p14"/>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37" name="PlaceHolder 1"/>
          <p:cNvSpPr>
            <a:spLocks noGrp="1"/>
          </p:cNvSpPr>
          <p:nvPr>
            <p:ph type="title"/>
          </p:nvPr>
        </p:nvSpPr>
        <p:spPr>
          <a:xfrm>
            <a:off x="304920" y="2034360"/>
            <a:ext cx="3666600" cy="2879640"/>
          </a:xfrm>
          <a:prstGeom prst="rect">
            <a:avLst/>
          </a:prstGeom>
          <a:noFill/>
          <a:ln w="0">
            <a:noFill/>
          </a:ln>
        </p:spPr>
        <p:txBody>
          <a:bodyPr lIns="91440" tIns="91440" rIns="91440" bIns="91440" anchor="b">
            <a:noAutofit/>
          </a:bodyPr>
          <a:lstStyle/>
          <a:p>
            <a:pPr indent="0">
              <a:buNone/>
            </a:pPr>
            <a:r>
              <a:rPr lang="fr-FR" sz="2600" b="0" u="none" strike="noStrike">
                <a:solidFill>
                  <a:schemeClr val="dk1"/>
                </a:solidFill>
                <a:effectLst/>
                <a:uFillTx/>
                <a:latin typeface="Arial"/>
              </a:rPr>
              <a:t>Click to edit the title text format</a:t>
            </a:r>
          </a:p>
        </p:txBody>
      </p:sp>
      <p:sp>
        <p:nvSpPr>
          <p:cNvPr id="38"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Seventh Outline Level</a:t>
            </a:r>
          </a:p>
        </p:txBody>
      </p:sp>
      <p:sp>
        <p:nvSpPr>
          <p:cNvPr id="5" name="TextBox 4">
            <a:extLst>
              <a:ext uri="{FF2B5EF4-FFF2-40B4-BE49-F238E27FC236}">
                <a16:creationId xmlns:a16="http://schemas.microsoft.com/office/drawing/2014/main" id="{DD0C89BE-C966-397C-A497-8C45ACF27A47}"/>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00D186B8-5341-DBF4-0010-3CE90F0E0B6C}"/>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_1_1">
    <p:bg>
      <p:bgPr>
        <a:solidFill>
          <a:schemeClr val="dk2"/>
        </a:solidFill>
        <a:effectLst/>
      </p:bgPr>
    </p:bg>
    <p:spTree>
      <p:nvGrpSpPr>
        <p:cNvPr id="1" name=""/>
        <p:cNvGrpSpPr/>
        <p:nvPr/>
      </p:nvGrpSpPr>
      <p:grpSpPr>
        <a:xfrm>
          <a:off x="0" y="0"/>
          <a:ext cx="0" cy="0"/>
          <a:chOff x="0" y="0"/>
          <a:chExt cx="0" cy="0"/>
        </a:xfrm>
      </p:grpSpPr>
      <p:grpSp>
        <p:nvGrpSpPr>
          <p:cNvPr id="39" name="Google Shape;135;p15"/>
          <p:cNvGrpSpPr/>
          <p:nvPr/>
        </p:nvGrpSpPr>
        <p:grpSpPr>
          <a:xfrm>
            <a:off x="168120" y="168120"/>
            <a:ext cx="4997880" cy="4806720"/>
            <a:chOff x="168120" y="168120"/>
            <a:chExt cx="4997880" cy="4806720"/>
          </a:xfrm>
        </p:grpSpPr>
        <p:sp>
          <p:nvSpPr>
            <p:cNvPr id="40" name="Google Shape;136;p15"/>
            <p:cNvSpPr/>
            <p:nvPr/>
          </p:nvSpPr>
          <p:spPr>
            <a:xfrm>
              <a:off x="16812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nvGrpSpPr>
            <p:cNvPr id="41" name="Google Shape;137;p15" hidden="1"/>
            <p:cNvGrpSpPr/>
            <p:nvPr/>
          </p:nvGrpSpPr>
          <p:grpSpPr>
            <a:xfrm>
              <a:off x="4617720" y="4656960"/>
              <a:ext cx="397080" cy="168480"/>
              <a:chOff x="4617720" y="4656960"/>
              <a:chExt cx="397080" cy="168480"/>
            </a:xfrm>
          </p:grpSpPr>
          <p:sp>
            <p:nvSpPr>
              <p:cNvPr id="42" name="Google Shape;138;p15"/>
              <p:cNvSpPr/>
              <p:nvPr/>
            </p:nvSpPr>
            <p:spPr>
              <a:xfrm>
                <a:off x="484632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3" name="Google Shape;139;p15"/>
              <p:cNvSpPr/>
              <p:nvPr/>
            </p:nvSpPr>
            <p:spPr>
              <a:xfrm>
                <a:off x="488304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4" name="Google Shape;140;p15"/>
              <p:cNvSpPr/>
              <p:nvPr/>
            </p:nvSpPr>
            <p:spPr>
              <a:xfrm flipH="1">
                <a:off x="4617720" y="4656960"/>
                <a:ext cx="168480" cy="168480"/>
              </a:xfrm>
              <a:prstGeom prst="ellipse">
                <a:avLst/>
              </a:prstGeom>
              <a:solidFill>
                <a:schemeClr val="dk2"/>
              </a:solidFill>
              <a:ln w="0">
                <a:noFill/>
              </a:ln>
            </p:spPr>
            <p:style>
              <a:lnRef idx="0">
                <a:scrgbClr r="0" g="0" b="0"/>
              </a:lnRef>
              <a:fillRef idx="0">
                <a:scrgbClr r="0" g="0" b="0"/>
              </a:fillRef>
              <a:effectRef idx="0">
                <a:scrgbClr r="0" g="0" b="0"/>
              </a:effectRef>
              <a:fontRef idx="minor"/>
            </p:style>
            <p:txBody>
              <a:bodyPr tIns="59760" bIns="597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45" name="Google Shape;141;p15"/>
              <p:cNvSpPr/>
              <p:nvPr/>
            </p:nvSpPr>
            <p:spPr>
              <a:xfrm rot="16200000" flipH="1">
                <a:off x="4663440" y="4704840"/>
                <a:ext cx="77400" cy="72720"/>
              </a:xfrm>
              <a:prstGeom prst="diamond">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18360" bIns="1836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grpSp>
      <p:sp>
        <p:nvSpPr>
          <p:cNvPr id="46" name="PlaceHolder 1"/>
          <p:cNvSpPr>
            <a:spLocks noGrp="1"/>
          </p:cNvSpPr>
          <p:nvPr>
            <p:ph type="title"/>
          </p:nvPr>
        </p:nvSpPr>
        <p:spPr>
          <a:xfrm>
            <a:off x="329400" y="318060"/>
            <a:ext cx="4685400" cy="53172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2400" b="0" u="none" strike="noStrike" dirty="0">
                <a:solidFill>
                  <a:schemeClr val="dk1"/>
                </a:solidFill>
                <a:effectLst/>
                <a:uFillTx/>
                <a:latin typeface="Arial"/>
              </a:rPr>
              <a:t>Click to </a:t>
            </a:r>
            <a:r>
              <a:rPr lang="fr-FR" sz="2400" b="0" u="none" strike="noStrike" dirty="0" err="1">
                <a:solidFill>
                  <a:schemeClr val="dk1"/>
                </a:solidFill>
                <a:effectLst/>
                <a:uFillTx/>
                <a:latin typeface="Arial"/>
              </a:rPr>
              <a:t>edit</a:t>
            </a:r>
            <a:r>
              <a:rPr lang="fr-FR" sz="2400" b="0" u="none" strike="noStrike" dirty="0">
                <a:solidFill>
                  <a:schemeClr val="dk1"/>
                </a:solidFill>
                <a:effectLst/>
                <a:uFillTx/>
                <a:latin typeface="Arial"/>
              </a:rPr>
              <a:t> the </a:t>
            </a:r>
            <a:r>
              <a:rPr lang="fr-FR" sz="2400" b="0" u="none" strike="noStrike" dirty="0" err="1">
                <a:solidFill>
                  <a:schemeClr val="dk1"/>
                </a:solidFill>
                <a:effectLst/>
                <a:uFillTx/>
                <a:latin typeface="Arial"/>
              </a:rPr>
              <a:t>title</a:t>
            </a:r>
            <a:r>
              <a:rPr lang="fr-FR" sz="2400" b="0" u="none" strike="noStrike" dirty="0">
                <a:solidFill>
                  <a:schemeClr val="dk1"/>
                </a:solidFill>
                <a:effectLst/>
                <a:uFillTx/>
                <a:latin typeface="Arial"/>
              </a:rPr>
              <a:t> </a:t>
            </a:r>
            <a:r>
              <a:rPr lang="fr-FR" sz="2400" b="0" u="none" strike="noStrike" dirty="0" err="1">
                <a:solidFill>
                  <a:schemeClr val="dk1"/>
                </a:solidFill>
                <a:effectLst/>
                <a:uFillTx/>
                <a:latin typeface="Arial"/>
              </a:rPr>
              <a:t>text</a:t>
            </a:r>
            <a:r>
              <a:rPr lang="fr-FR" sz="2400" b="0" u="none" strike="noStrike" dirty="0">
                <a:solidFill>
                  <a:schemeClr val="dk1"/>
                </a:solidFill>
                <a:effectLst/>
                <a:uFillTx/>
                <a:latin typeface="Arial"/>
              </a:rPr>
              <a:t> format</a:t>
            </a:r>
          </a:p>
        </p:txBody>
      </p:sp>
      <p:sp>
        <p:nvSpPr>
          <p:cNvPr id="47" name="PlaceHolder 2"/>
          <p:cNvSpPr>
            <a:spLocks noGrp="1"/>
          </p:cNvSpPr>
          <p:nvPr>
            <p:ph type="body"/>
          </p:nvPr>
        </p:nvSpPr>
        <p:spPr>
          <a:xfrm>
            <a:off x="531468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5" name="TextBox 4">
            <a:extLst>
              <a:ext uri="{FF2B5EF4-FFF2-40B4-BE49-F238E27FC236}">
                <a16:creationId xmlns:a16="http://schemas.microsoft.com/office/drawing/2014/main" id="{348E0383-1C7A-5FC5-7EB4-B86DB3868321}"/>
              </a:ext>
            </a:extLst>
          </p:cNvPr>
          <p:cNvSpPr txBox="1"/>
          <p:nvPr userDrawn="1"/>
        </p:nvSpPr>
        <p:spPr>
          <a:xfrm>
            <a:off x="134280" y="4985743"/>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7B646A89-A255-3F32-2F96-95C27B0AA316}"/>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NE_COLUMN_TEXT_1_1">
    <p:bg>
      <p:bgPr>
        <a:solidFill>
          <a:schemeClr val="dk2"/>
        </a:solidFill>
        <a:effectLst/>
      </p:bgPr>
    </p:bg>
    <p:spTree>
      <p:nvGrpSpPr>
        <p:cNvPr id="1" name=""/>
        <p:cNvGrpSpPr/>
        <p:nvPr/>
      </p:nvGrpSpPr>
      <p:grpSpPr>
        <a:xfrm>
          <a:off x="0" y="0"/>
          <a:ext cx="0" cy="0"/>
          <a:chOff x="0" y="0"/>
          <a:chExt cx="0" cy="0"/>
        </a:xfrm>
      </p:grpSpPr>
      <p:grpSp>
        <p:nvGrpSpPr>
          <p:cNvPr id="48" name="Google Shape;146;p16"/>
          <p:cNvGrpSpPr/>
          <p:nvPr/>
        </p:nvGrpSpPr>
        <p:grpSpPr>
          <a:xfrm>
            <a:off x="3977640" y="168120"/>
            <a:ext cx="4997880" cy="4806720"/>
            <a:chOff x="3977640" y="168120"/>
            <a:chExt cx="4997880" cy="4806720"/>
          </a:xfrm>
        </p:grpSpPr>
        <p:sp>
          <p:nvSpPr>
            <p:cNvPr id="49" name="Google Shape;147;p16"/>
            <p:cNvSpPr/>
            <p:nvPr/>
          </p:nvSpPr>
          <p:spPr>
            <a:xfrm>
              <a:off x="3977640" y="168120"/>
              <a:ext cx="4997880" cy="4806720"/>
            </a:xfrm>
            <a:prstGeom prst="roundRect">
              <a:avLst>
                <a:gd name="adj" fmla="val 4256"/>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52" name="Google Shape;150;p16"/>
            <p:cNvSpPr/>
            <p:nvPr/>
          </p:nvSpPr>
          <p:spPr>
            <a:xfrm>
              <a:off x="8692560" y="4705920"/>
              <a:ext cx="95040" cy="70920"/>
            </a:xfrm>
            <a:prstGeom prst="mathMinus">
              <a:avLst>
                <a:gd name="adj1" fmla="val 23520"/>
              </a:avLst>
            </a:prstGeom>
            <a:solidFill>
              <a:schemeClr val="dk1"/>
            </a:solidFill>
            <a:ln w="9525">
              <a:solidFill>
                <a:srgbClr val="E9EEF3"/>
              </a:solidFill>
              <a:round/>
            </a:ln>
          </p:spPr>
          <p:style>
            <a:lnRef idx="0">
              <a:scrgbClr r="0" g="0" b="0"/>
            </a:lnRef>
            <a:fillRef idx="0">
              <a:scrgbClr r="0" g="0" b="0"/>
            </a:fillRef>
            <a:effectRef idx="0">
              <a:scrgbClr r="0" g="0" b="0"/>
            </a:effectRef>
            <a:fontRef idx="minor"/>
          </p:style>
          <p:txBody>
            <a:bodyPr tIns="8280" bIns="828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55" name="PlaceHolder 1"/>
          <p:cNvSpPr>
            <a:spLocks noGrp="1"/>
          </p:cNvSpPr>
          <p:nvPr>
            <p:ph type="body"/>
          </p:nvPr>
        </p:nvSpPr>
        <p:spPr>
          <a:xfrm>
            <a:off x="16812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56" name="PlaceHolder 2"/>
          <p:cNvSpPr>
            <a:spLocks noGrp="1"/>
          </p:cNvSpPr>
          <p:nvPr>
            <p:ph type="title"/>
          </p:nvPr>
        </p:nvSpPr>
        <p:spPr>
          <a:xfrm>
            <a:off x="4159080" y="304920"/>
            <a:ext cx="4678200" cy="129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5" name="TextBox 4">
            <a:extLst>
              <a:ext uri="{FF2B5EF4-FFF2-40B4-BE49-F238E27FC236}">
                <a16:creationId xmlns:a16="http://schemas.microsoft.com/office/drawing/2014/main" id="{8E4A4FCA-15AC-898E-EE13-097BDB83E141}"/>
              </a:ext>
            </a:extLst>
          </p:cNvPr>
          <p:cNvSpPr txBox="1"/>
          <p:nvPr userDrawn="1"/>
        </p:nvSpPr>
        <p:spPr>
          <a:xfrm>
            <a:off x="134280" y="4985743"/>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90535444-B5B6-BF62-0069-FC15E9384AD9}"/>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CUSTOM_8">
    <p:bg>
      <p:bgPr>
        <a:solidFill>
          <a:schemeClr val="dk2"/>
        </a:solidFill>
        <a:effectLst/>
      </p:bgPr>
    </p:bg>
    <p:spTree>
      <p:nvGrpSpPr>
        <p:cNvPr id="1" name=""/>
        <p:cNvGrpSpPr/>
        <p:nvPr/>
      </p:nvGrpSpPr>
      <p:grpSpPr>
        <a:xfrm>
          <a:off x="0" y="0"/>
          <a:ext cx="0" cy="0"/>
          <a:chOff x="0" y="0"/>
          <a:chExt cx="0" cy="0"/>
        </a:xfrm>
      </p:grpSpPr>
      <p:sp>
        <p:nvSpPr>
          <p:cNvPr id="74" name="Google Shape;194;p19"/>
          <p:cNvSpPr/>
          <p:nvPr/>
        </p:nvSpPr>
        <p:spPr>
          <a:xfrm>
            <a:off x="3977640" y="168120"/>
            <a:ext cx="4997880" cy="4806720"/>
          </a:xfrm>
          <a:prstGeom prst="roundRect">
            <a:avLst>
              <a:gd name="adj" fmla="val 451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80" name="PlaceHolder 1"/>
          <p:cNvSpPr>
            <a:spLocks noGrp="1"/>
          </p:cNvSpPr>
          <p:nvPr>
            <p:ph type="body"/>
          </p:nvPr>
        </p:nvSpPr>
        <p:spPr>
          <a:xfrm>
            <a:off x="168120" y="171360"/>
            <a:ext cx="3661200" cy="48067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81" name="PlaceHolder 2"/>
          <p:cNvSpPr>
            <a:spLocks noGrp="1"/>
          </p:cNvSpPr>
          <p:nvPr>
            <p:ph type="title"/>
          </p:nvPr>
        </p:nvSpPr>
        <p:spPr>
          <a:xfrm>
            <a:off x="4159080" y="341028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2" name="PlaceHolder 3"/>
          <p:cNvSpPr>
            <a:spLocks noGrp="1"/>
          </p:cNvSpPr>
          <p:nvPr>
            <p:ph type="title"/>
          </p:nvPr>
        </p:nvSpPr>
        <p:spPr>
          <a:xfrm>
            <a:off x="4159080" y="288000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3" name="PlaceHolder 4"/>
          <p:cNvSpPr>
            <a:spLocks noGrp="1"/>
          </p:cNvSpPr>
          <p:nvPr>
            <p:ph type="title"/>
          </p:nvPr>
        </p:nvSpPr>
        <p:spPr>
          <a:xfrm>
            <a:off x="4159080" y="3940560"/>
            <a:ext cx="1666800" cy="476280"/>
          </a:xfrm>
          <a:prstGeom prst="rect">
            <a:avLst/>
          </a:prstGeom>
          <a:noFill/>
          <a:ln w="0">
            <a:noFill/>
          </a:ln>
        </p:spPr>
        <p:txBody>
          <a:bodyPr lIns="91440" tIns="91440" rIns="91440" bIns="91440" anchor="ctr">
            <a:noAutofit/>
          </a:bodyPr>
          <a:lstStyle/>
          <a:p>
            <a:pPr indent="0">
              <a:lnSpc>
                <a:spcPct val="100000"/>
              </a:lnSpc>
              <a:buNone/>
            </a:pPr>
            <a:r>
              <a:rPr lang="fr-FR" sz="2000" b="0" u="none" strike="noStrike">
                <a:solidFill>
                  <a:schemeClr val="lt1"/>
                </a:solidFill>
                <a:effectLst/>
                <a:uFillTx/>
                <a:latin typeface="Rubik"/>
                <a:ea typeface="Rubik"/>
              </a:rPr>
              <a:t>xx%</a:t>
            </a:r>
            <a:endParaRPr lang="fr-FR" sz="2000" b="0" u="none" strike="noStrike">
              <a:solidFill>
                <a:schemeClr val="dk1"/>
              </a:solidFill>
              <a:effectLst/>
              <a:uFillTx/>
              <a:latin typeface="Arial"/>
            </a:endParaRPr>
          </a:p>
        </p:txBody>
      </p:sp>
      <p:sp>
        <p:nvSpPr>
          <p:cNvPr id="84" name="PlaceHolder 5"/>
          <p:cNvSpPr>
            <a:spLocks noGrp="1"/>
          </p:cNvSpPr>
          <p:nvPr>
            <p:ph type="title"/>
          </p:nvPr>
        </p:nvSpPr>
        <p:spPr>
          <a:xfrm>
            <a:off x="4159080" y="393120"/>
            <a:ext cx="1666800" cy="755640"/>
          </a:xfrm>
          <a:prstGeom prst="rect">
            <a:avLst/>
          </a:prstGeom>
          <a:noFill/>
          <a:ln w="0">
            <a:noFill/>
          </a:ln>
        </p:spPr>
        <p:txBody>
          <a:bodyPr lIns="91440" tIns="91440" rIns="91440" bIns="91440" anchor="ctr">
            <a:noAutofit/>
          </a:bodyPr>
          <a:lstStyle/>
          <a:p>
            <a:pPr indent="0">
              <a:lnSpc>
                <a:spcPct val="100000"/>
              </a:lnSpc>
              <a:buNone/>
            </a:pPr>
            <a:r>
              <a:rPr lang="fr-FR" sz="5000" b="0" u="none" strike="noStrike">
                <a:solidFill>
                  <a:schemeClr val="lt1"/>
                </a:solidFill>
                <a:effectLst/>
                <a:uFillTx/>
                <a:latin typeface="Rubik"/>
                <a:ea typeface="Rubik"/>
              </a:rPr>
              <a:t>xx%</a:t>
            </a:r>
            <a:endParaRPr lang="fr-FR" sz="5000" b="0" u="none" strike="noStrike">
              <a:solidFill>
                <a:schemeClr val="dk1"/>
              </a:solidFill>
              <a:effectLst/>
              <a:uFillTx/>
              <a:latin typeface="Arial"/>
            </a:endParaRPr>
          </a:p>
        </p:txBody>
      </p:sp>
      <p:sp>
        <p:nvSpPr>
          <p:cNvPr id="8" name="TextBox 7">
            <a:extLst>
              <a:ext uri="{FF2B5EF4-FFF2-40B4-BE49-F238E27FC236}">
                <a16:creationId xmlns:a16="http://schemas.microsoft.com/office/drawing/2014/main" id="{6EA8B1DE-A2C8-F898-4176-501A6B375C0F}"/>
              </a:ext>
            </a:extLst>
          </p:cNvPr>
          <p:cNvSpPr txBox="1"/>
          <p:nvPr userDrawn="1"/>
        </p:nvSpPr>
        <p:spPr>
          <a:xfrm>
            <a:off x="134280" y="4985743"/>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DFDBC684-0405-2A16-E1EE-E545EF8D2C59}"/>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extLst>
      <p:ext uri="{BB962C8B-B14F-4D97-AF65-F5344CB8AC3E}">
        <p14:creationId xmlns:p14="http://schemas.microsoft.com/office/powerpoint/2010/main" val="284493496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6">
    <p:bg>
      <p:bgPr>
        <a:solidFill>
          <a:schemeClr val="dk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E66C7B-5814-906A-4FE1-837BDC3E6681}"/>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70A4967D-23C7-08CD-FD7A-F4F329992ABD}"/>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7">
    <p:bg>
      <p:bgPr>
        <a:solidFill>
          <a:schemeClr val="dk2"/>
        </a:solidFill>
        <a:effectLst/>
      </p:bgPr>
    </p:bg>
    <p:spTree>
      <p:nvGrpSpPr>
        <p:cNvPr id="1" name=""/>
        <p:cNvGrpSpPr/>
        <p:nvPr/>
      </p:nvGrpSpPr>
      <p:grpSpPr>
        <a:xfrm>
          <a:off x="0" y="0"/>
          <a:ext cx="0" cy="0"/>
          <a:chOff x="0" y="0"/>
          <a:chExt cx="0" cy="0"/>
        </a:xfrm>
      </p:grpSpPr>
      <p:sp>
        <p:nvSpPr>
          <p:cNvPr id="66" name="Google Shape;173;p18"/>
          <p:cNvSpPr/>
          <p:nvPr/>
        </p:nvSpPr>
        <p:spPr>
          <a:xfrm>
            <a:off x="168120" y="168120"/>
            <a:ext cx="8807760" cy="4806720"/>
          </a:xfrm>
          <a:prstGeom prst="roundRect">
            <a:avLst>
              <a:gd name="adj" fmla="val 3982"/>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72" name="PlaceHolder 1"/>
          <p:cNvSpPr>
            <a:spLocks noGrp="1"/>
          </p:cNvSpPr>
          <p:nvPr>
            <p:ph type="title"/>
          </p:nvPr>
        </p:nvSpPr>
        <p:spPr>
          <a:xfrm>
            <a:off x="307080" y="304920"/>
            <a:ext cx="8529840" cy="572400"/>
          </a:xfrm>
          <a:prstGeom prst="rect">
            <a:avLst/>
          </a:prstGeom>
          <a:noFill/>
          <a:ln w="0">
            <a:noFill/>
          </a:ln>
        </p:spPr>
        <p:txBody>
          <a:bodyPr lIns="91440" tIns="91440" rIns="91440" bIns="91440" anchor="t">
            <a:noAutofit/>
          </a:bodyPr>
          <a:lstStyle>
            <a:lvl1pPr>
              <a:defRPr>
                <a:solidFill>
                  <a:schemeClr val="bg1"/>
                </a:solidFill>
              </a:defRPr>
            </a:lvl1pPr>
          </a:lstStyle>
          <a:p>
            <a:pPr indent="0">
              <a:buNone/>
            </a:pPr>
            <a:r>
              <a:rPr lang="fr-FR" sz="2600" b="0" u="none" strike="noStrike">
                <a:solidFill>
                  <a:schemeClr val="dk1"/>
                </a:solidFill>
                <a:effectLst/>
                <a:uFillTx/>
                <a:latin typeface="Arial"/>
              </a:rPr>
              <a:t>Click to edit the title text format</a:t>
            </a:r>
          </a:p>
        </p:txBody>
      </p:sp>
      <p:sp>
        <p:nvSpPr>
          <p:cNvPr id="5" name="TextBox 4">
            <a:extLst>
              <a:ext uri="{FF2B5EF4-FFF2-40B4-BE49-F238E27FC236}">
                <a16:creationId xmlns:a16="http://schemas.microsoft.com/office/drawing/2014/main" id="{53245677-3D62-F0BF-A248-77A486CE053E}"/>
              </a:ext>
            </a:extLst>
          </p:cNvPr>
          <p:cNvSpPr txBox="1"/>
          <p:nvPr userDrawn="1"/>
        </p:nvSpPr>
        <p:spPr>
          <a:xfrm>
            <a:off x="134280" y="4975110"/>
            <a:ext cx="2690037" cy="200055"/>
          </a:xfrm>
          <a:prstGeom prst="rect">
            <a:avLst/>
          </a:prstGeom>
          <a:noFill/>
        </p:spPr>
        <p:txBody>
          <a:bodyPr wrap="square" rtlCol="0">
            <a:spAutoFit/>
          </a:bodyPr>
          <a:lstStyle/>
          <a:p>
            <a:r>
              <a:rPr lang="en-GB" sz="700" dirty="0">
                <a:solidFill>
                  <a:schemeClr val="bg1"/>
                </a:solidFill>
              </a:rPr>
              <a:t>©2025 Croydon Safeguarding Children Partnership</a:t>
            </a:r>
          </a:p>
        </p:txBody>
      </p:sp>
      <p:sp>
        <p:nvSpPr>
          <p:cNvPr id="2" name="Graphic 6" descr="Information with solid fill">
            <a:hlinkClick r:id="rId2" action="ppaction://hlinksldjump" highlightClick="1"/>
            <a:extLst>
              <a:ext uri="{FF2B5EF4-FFF2-40B4-BE49-F238E27FC236}">
                <a16:creationId xmlns:a16="http://schemas.microsoft.com/office/drawing/2014/main" id="{5E8D50FC-73B4-66CD-AA4D-74BAF1621FDA}"/>
              </a:ext>
            </a:extLst>
          </p:cNvPr>
          <p:cNvSpPr/>
          <p:nvPr userDrawn="1"/>
        </p:nvSpPr>
        <p:spPr>
          <a:xfrm>
            <a:off x="8932747" y="25349"/>
            <a:ext cx="181819" cy="181819"/>
          </a:xfrm>
          <a:prstGeom prst="actionButtonHome">
            <a:avLst/>
          </a:prstGeom>
          <a:solidFill>
            <a:schemeClr val="bg2"/>
          </a:solidFill>
          <a:ln w="1786" cap="flat">
            <a:noFill/>
            <a:prstDash val="solid"/>
            <a:miter/>
          </a:ln>
        </p:spPr>
        <p:txBody>
          <a:bodyPr rtlCol="0" anchor="ctr"/>
          <a:lstStyle/>
          <a:p>
            <a:endParaRPr lang="en-GB"/>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5" r:id="rId7"/>
    <p:sldLayoutId id="2147483655" r:id="rId8"/>
    <p:sldLayoutId id="2147483656" r:id="rId9"/>
    <p:sldLayoutId id="2147483657" r:id="rId10"/>
    <p:sldLayoutId id="2147483658" r:id="rId11"/>
    <p:sldLayoutId id="2147483659" r:id="rId12"/>
    <p:sldLayoutId id="2147483660" r:id="rId13"/>
    <p:sldLayoutId id="2147483677" r:id="rId14"/>
    <p:sldLayoutId id="2147483662" r:id="rId15"/>
    <p:sldLayoutId id="2147483663" r:id="rId16"/>
    <p:sldLayoutId id="2147483664" r:id="rId17"/>
    <p:sldLayoutId id="2147483665" r:id="rId18"/>
    <p:sldLayoutId id="2147483666" r:id="rId19"/>
    <p:sldLayoutId id="2147483667" r:id="rId20"/>
    <p:sldLayoutId id="2147483678" r:id="rId2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croydonsafeguarding.org/guidance-policy" TargetMode="External"/><Relationship Id="rId2" Type="http://schemas.openxmlformats.org/officeDocument/2006/relationships/hyperlink" Target="https://www.legislation.gov.uk/ukpga/1989/41/section/17" TargetMode="External"/><Relationship Id="rId1" Type="http://schemas.openxmlformats.org/officeDocument/2006/relationships/slideLayout" Target="../slideLayouts/slideLayout14.xml"/><Relationship Id="rId6" Type="http://schemas.openxmlformats.org/officeDocument/2006/relationships/hyperlink" Target="https://www.londonsafeguardingchildrenprocedures.co.uk/index.html" TargetMode="External"/><Relationship Id="rId5" Type="http://schemas.openxmlformats.org/officeDocument/2006/relationships/hyperlink" Target="https://www.legislation.gov.uk/ukpga/1989/41/section/47" TargetMode="Externa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ndonsafeguardingchildrenprocedures.co.uk/thresholds.html" TargetMode="External"/><Relationship Id="rId2" Type="http://schemas.openxmlformats.org/officeDocument/2006/relationships/image" Target="../media/image16.tmp"/><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ondonsafeguardingchildrenprocedures.co.uk/files/threshold.pdf" TargetMode="Externa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media/6849a7b67cba25f610c7db3f/Working_together_to_safeguard_children_2023_-_statutory_guidance.pdf#18" TargetMode="External"/><Relationship Id="rId7" Type="http://schemas.openxmlformats.org/officeDocument/2006/relationships/hyperlink" Target="https://www.legislation.gov.uk/ukpga/2018/12/part/2/chapter/2"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www.legislation.gov.uk/ukpga/2018/12/contents"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29.xml"/><Relationship Id="rId5" Type="http://schemas.openxmlformats.org/officeDocument/2006/relationships/slide" Target="slide19.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hmportal.croydon.gov.uk/web/portal/pages/help/apply/cpassess#h1" TargetMode="External"/><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hyperlink" Target="https://www.croydon.gov.uk/children-young-people-and-families/child-protection-and-safeguarding/report-concern-about-child" TargetMode="External"/><Relationship Id="rId5" Type="http://schemas.openxmlformats.org/officeDocument/2006/relationships/hyperlink" Target="mailto:intakebusinesssupport@croydon.gov.uk" TargetMode="External"/><Relationship Id="rId4" Type="http://schemas.openxmlformats.org/officeDocument/2006/relationships/hyperlink" Target="https://ehmportal.croydon.gov.uk/web/portal/pages/inforeq#h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video" Target="https://www.youtube.com/embed/XEdNGbnvzRs?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s://www.croydonsafeguarding.org/_files/ugd/56f06d_cddecc56465c4f9885bc37517bba004c.pdf" TargetMode="External"/><Relationship Id="rId13" Type="http://schemas.openxmlformats.org/officeDocument/2006/relationships/hyperlink" Target="https://www.gov.uk/government/publications/keeping-children-safe-in-education--2" TargetMode="External"/><Relationship Id="rId3" Type="http://schemas.openxmlformats.org/officeDocument/2006/relationships/hyperlink" Target="https://www.londonsafeguardingchildrenprocedures.co.uk/thresholds.html" TargetMode="External"/><Relationship Id="rId7" Type="http://schemas.openxmlformats.org/officeDocument/2006/relationships/hyperlink" Target="https://www.croydon.gov.uk/children-young-people-and-families/child-protection-and-safeguarding/report-concern-about-child" TargetMode="External"/><Relationship Id="rId12" Type="http://schemas.openxmlformats.org/officeDocument/2006/relationships/hyperlink" Target="https://www.gov.uk/government/publications/working-together-to-safeguard-children--2"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ww.croydon.gov.uk/children-young-people-and-families-support-directory" TargetMode="External"/><Relationship Id="rId11" Type="http://schemas.openxmlformats.org/officeDocument/2006/relationships/hyperlink" Target="https://www.youtube.com/@siobhanmaclean9614" TargetMode="External"/><Relationship Id="rId5" Type="http://schemas.openxmlformats.org/officeDocument/2006/relationships/hyperlink" Target="https://cscp.event-booking.org.uk/events-list?c=678" TargetMode="External"/><Relationship Id="rId10" Type="http://schemas.openxmlformats.org/officeDocument/2006/relationships/hyperlink" Target="https://youtu.be/XEdNGbnvzRs?si=JOLquizlNTHdtZQC" TargetMode="External"/><Relationship Id="rId4" Type="http://schemas.openxmlformats.org/officeDocument/2006/relationships/hyperlink" Target="https://croydonsafeguarding.org/" TargetMode="External"/><Relationship Id="rId9" Type="http://schemas.openxmlformats.org/officeDocument/2006/relationships/hyperlink" Target="https://www.croydon.gov.uk/children-young-people-and-families/family-hubs"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croydonsafeguarding.org" TargetMode="External"/><Relationship Id="rId7" Type="http://schemas.openxmlformats.org/officeDocument/2006/relationships/image" Target="../media/image26.png"/><Relationship Id="rId2" Type="http://schemas.openxmlformats.org/officeDocument/2006/relationships/hyperlink" Target="mailto:cscptraining@croydon.gov.uk" TargetMode="External"/><Relationship Id="rId1" Type="http://schemas.openxmlformats.org/officeDocument/2006/relationships/slideLayout" Target="../slideLayouts/slideLayout1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hyperlink" Target="https://www.londonsafeguardingchildrenprocedures.co.uk/files/threshold.pdf"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video" Target="https://www.youtube.com/embed/KKpZOSWbITs?feature=oembed" TargetMode="External"/><Relationship Id="rId5" Type="http://schemas.openxmlformats.org/officeDocument/2006/relationships/hyperlink" Target="https://www.croydon.gov.uk/children-young-people-and-families/family-hubs"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service.croydon.gov.uk/people/w/webpage/directory-search?webpage_subpage_id=PAG0000588EEABF1&amp;webpage_token=f45b8944f0ed6232513f13ae294fc18bbea0b7c3f8b374355763767c53eb26e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mailto:SSD-EMERGENCY-DUTY-TEAM@croydon.gov.uk" TargetMode="External"/><Relationship Id="rId2" Type="http://schemas.openxmlformats.org/officeDocument/2006/relationships/hyperlink" Target="https://ehmportal.croydon.gov.uk/web/portal/pages/help/apply/cpassess#h1"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2"/>
          <p:cNvSpPr>
            <a:spLocks noGrp="1"/>
          </p:cNvSpPr>
          <p:nvPr>
            <p:ph type="body"/>
          </p:nvPr>
        </p:nvSpPr>
        <p:spPr>
          <a:xfrm>
            <a:off x="417961" y="3291504"/>
            <a:ext cx="3728376" cy="971280"/>
          </a:xfrm>
          <a:prstGeom prst="rect">
            <a:avLst/>
          </a:prstGeom>
          <a:noFill/>
          <a:ln w="0">
            <a:noFill/>
          </a:ln>
        </p:spPr>
        <p:txBody>
          <a:bodyPr lIns="91440" tIns="91440" rIns="91440" bIns="91440" anchor="t">
            <a:normAutofit/>
          </a:bodyPr>
          <a:lstStyle/>
          <a:p>
            <a:pPr>
              <a:lnSpc>
                <a:spcPct val="120000"/>
              </a:lnSpc>
              <a:tabLst>
                <a:tab pos="0" algn="l"/>
              </a:tabLst>
            </a:pPr>
            <a:r>
              <a:rPr lang="en-GB" sz="1600" dirty="0"/>
              <a:t>Supporting Effective Multi-Agency Referrals in Croydon</a:t>
            </a:r>
            <a:endParaRPr lang="en-US" sz="1600" b="0" u="none" strike="noStrike" dirty="0">
              <a:solidFill>
                <a:srgbClr val="000000"/>
              </a:solidFill>
              <a:effectLst/>
              <a:uFillTx/>
              <a:latin typeface="OpenSymbol"/>
            </a:endParaRPr>
          </a:p>
        </p:txBody>
      </p:sp>
      <p:sp>
        <p:nvSpPr>
          <p:cNvPr id="175" name="PlaceHolder 1"/>
          <p:cNvSpPr>
            <a:spLocks noGrp="1"/>
          </p:cNvSpPr>
          <p:nvPr>
            <p:ph type="title"/>
          </p:nvPr>
        </p:nvSpPr>
        <p:spPr>
          <a:xfrm>
            <a:off x="417961" y="1557744"/>
            <a:ext cx="3981240" cy="168552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US" sz="5000" dirty="0">
                <a:solidFill>
                  <a:schemeClr val="lt1"/>
                </a:solidFill>
                <a:latin typeface="+mj-lt"/>
                <a:ea typeface="Rubik"/>
              </a:rPr>
              <a:t>Making Effective Referrals: A CSCP Guide</a:t>
            </a:r>
            <a:endParaRPr lang="fr-FR" sz="5000" b="0" u="none" strike="noStrike" dirty="0">
              <a:solidFill>
                <a:schemeClr val="dk1"/>
              </a:solidFill>
              <a:effectLst/>
              <a:uFillTx/>
              <a:latin typeface="+mj-lt"/>
            </a:endParaRPr>
          </a:p>
        </p:txBody>
      </p:sp>
      <p:sp>
        <p:nvSpPr>
          <p:cNvPr id="177" name="Google Shape;253;p27"/>
          <p:cNvSpPr/>
          <p:nvPr/>
        </p:nvSpPr>
        <p:spPr>
          <a:xfrm flipH="1">
            <a:off x="4737543" y="171360"/>
            <a:ext cx="4230720" cy="4806720"/>
          </a:xfrm>
          <a:prstGeom prst="roundRect">
            <a:avLst>
              <a:gd name="adj" fmla="val 5000"/>
            </a:avLst>
          </a:prstGeom>
          <a:blipFill>
            <a:blip r:embed="rId2" cstate="print">
              <a:extLst>
                <a:ext uri="{28A0092B-C50C-407E-A947-70E740481C1C}">
                  <a14:useLocalDpi xmlns:a14="http://schemas.microsoft.com/office/drawing/2010/main" val="0"/>
                </a:ext>
              </a:extLst>
            </a:blip>
            <a:srcRect/>
            <a:stretch>
              <a:fillRect l="-15373" t="-62" r="-55049" b="62"/>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dirty="0">
              <a:solidFill>
                <a:srgbClr val="000000"/>
              </a:solidFill>
              <a:effectLst/>
              <a:uFillTx/>
              <a:latin typeface="OpenSymbol"/>
            </a:endParaRPr>
          </a:p>
        </p:txBody>
      </p:sp>
      <p:sp>
        <p:nvSpPr>
          <p:cNvPr id="2" name="Rectangle 1">
            <a:extLst>
              <a:ext uri="{FF2B5EF4-FFF2-40B4-BE49-F238E27FC236}">
                <a16:creationId xmlns:a16="http://schemas.microsoft.com/office/drawing/2014/main" id="{4ADBF74F-D5E9-AB36-3B3A-3B5DA3663C5A}"/>
              </a:ext>
            </a:extLst>
          </p:cNvPr>
          <p:cNvSpPr/>
          <p:nvPr/>
        </p:nvSpPr>
        <p:spPr>
          <a:xfrm>
            <a:off x="3886200" y="4553712"/>
            <a:ext cx="356616" cy="3383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AC35823-4AB8-8D50-C7DF-7CB3EF853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886" y="297089"/>
            <a:ext cx="1317851" cy="527140"/>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7C3BBF8-EF8F-F5D6-766F-2788C10EC6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024DB7-3262-84C0-E33C-3B15C8F5E7D7}"/>
              </a:ext>
            </a:extLst>
          </p:cNvPr>
          <p:cNvSpPr/>
          <p:nvPr/>
        </p:nvSpPr>
        <p:spPr>
          <a:xfrm>
            <a:off x="0" y="1516380"/>
            <a:ext cx="9144000" cy="21259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929349AC-5F25-8AD7-6959-25B8F24207B0}"/>
              </a:ext>
            </a:extLst>
          </p:cNvPr>
          <p:cNvSpPr>
            <a:spLocks noGrp="1"/>
          </p:cNvSpPr>
          <p:nvPr>
            <p:ph type="body" sz="quarter" idx="10"/>
          </p:nvPr>
        </p:nvSpPr>
        <p:spPr>
          <a:xfrm>
            <a:off x="42111" y="2193303"/>
            <a:ext cx="9059779" cy="4169664"/>
          </a:xfrm>
          <a:solidFill>
            <a:schemeClr val="bg1"/>
          </a:solidFill>
        </p:spPr>
        <p:txBody>
          <a:bodyPr/>
          <a:lstStyle/>
          <a:p>
            <a:pPr algn="ctr"/>
            <a:r>
              <a:rPr lang="en-GB" sz="4400" b="1" dirty="0">
                <a:solidFill>
                  <a:schemeClr val="tx1">
                    <a:lumMod val="50000"/>
                  </a:schemeClr>
                </a:solidFill>
              </a:rPr>
              <a:t>Section 2: Identifying Concerns</a:t>
            </a:r>
          </a:p>
        </p:txBody>
      </p:sp>
    </p:spTree>
    <p:extLst>
      <p:ext uri="{BB962C8B-B14F-4D97-AF65-F5344CB8AC3E}">
        <p14:creationId xmlns:p14="http://schemas.microsoft.com/office/powerpoint/2010/main" val="68687221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Google Shape;326;p32"/>
          <p:cNvSpPr/>
          <p:nvPr/>
        </p:nvSpPr>
        <p:spPr>
          <a:xfrm>
            <a:off x="168120" y="155458"/>
            <a:ext cx="3661200" cy="4806720"/>
          </a:xfrm>
          <a:prstGeom prst="roundRect">
            <a:avLst>
              <a:gd name="adj" fmla="val 5212"/>
            </a:avLst>
          </a:prstGeom>
          <a:blipFill>
            <a:blip r:embed="rId2" cstate="print">
              <a:extLst>
                <a:ext uri="{28A0092B-C50C-407E-A947-70E740481C1C}">
                  <a14:useLocalDpi xmlns:a14="http://schemas.microsoft.com/office/drawing/2010/main" val="0"/>
                </a:ext>
              </a:extLst>
            </a:blip>
            <a:srcRect/>
            <a:stretch>
              <a:fillRect l="-48014" t="-3159" r="-59592" b="-2260"/>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dirty="0">
              <a:solidFill>
                <a:srgbClr val="000000"/>
              </a:solidFill>
              <a:effectLst/>
              <a:uFillTx/>
              <a:latin typeface="OpenSymbol"/>
            </a:endParaRPr>
          </a:p>
        </p:txBody>
      </p:sp>
      <p:sp>
        <p:nvSpPr>
          <p:cNvPr id="4" name="PlaceHolder 2">
            <a:extLst>
              <a:ext uri="{FF2B5EF4-FFF2-40B4-BE49-F238E27FC236}">
                <a16:creationId xmlns:a16="http://schemas.microsoft.com/office/drawing/2014/main" id="{08322871-55F4-48CC-8E0F-4DF39D443927}"/>
              </a:ext>
            </a:extLst>
          </p:cNvPr>
          <p:cNvSpPr txBox="1">
            <a:spLocks/>
          </p:cNvSpPr>
          <p:nvPr/>
        </p:nvSpPr>
        <p:spPr>
          <a:xfrm>
            <a:off x="4162320" y="1065872"/>
            <a:ext cx="4676400" cy="3772708"/>
          </a:xfrm>
          <a:prstGeom prst="rect">
            <a:avLst/>
          </a:prstGeom>
          <a:noFill/>
          <a:ln w="0">
            <a:noFill/>
          </a:ln>
        </p:spPr>
        <p:txBody>
          <a:bodyPr lIns="91440" tIns="91440" rIns="91440" bIns="9144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20000"/>
              </a:lnSpc>
              <a:buNone/>
              <a:tabLst>
                <a:tab pos="0" algn="l"/>
              </a:tabLst>
            </a:pPr>
            <a:r>
              <a:rPr lang="en-GB" sz="1400" dirty="0">
                <a:solidFill>
                  <a:schemeClr val="lt1"/>
                </a:solidFill>
                <a:ea typeface="Inter"/>
              </a:rPr>
              <a:t>A </a:t>
            </a:r>
            <a:r>
              <a:rPr lang="en-GB" sz="1400" b="1" dirty="0">
                <a:solidFill>
                  <a:schemeClr val="lt1"/>
                </a:solidFill>
                <a:ea typeface="Inter"/>
              </a:rPr>
              <a:t>referral</a:t>
            </a:r>
            <a:r>
              <a:rPr lang="en-GB" sz="1400" dirty="0">
                <a:solidFill>
                  <a:schemeClr val="lt1"/>
                </a:solidFill>
                <a:ea typeface="Inter"/>
              </a:rPr>
              <a:t> is when a professional shares concerns about a child’s welfare or safety with the </a:t>
            </a:r>
            <a:r>
              <a:rPr lang="en-GB" sz="1400" b="1" dirty="0">
                <a:solidFill>
                  <a:schemeClr val="lt1"/>
                </a:solidFill>
                <a:ea typeface="Inter"/>
              </a:rPr>
              <a:t>Croydon Multi-Agency Safeguarding Hub (MASH)</a:t>
            </a:r>
            <a:r>
              <a:rPr lang="en-GB" sz="1400" dirty="0">
                <a:solidFill>
                  <a:schemeClr val="lt1"/>
                </a:solidFill>
                <a:ea typeface="Inter"/>
              </a:rPr>
              <a:t>.</a:t>
            </a:r>
          </a:p>
          <a:p>
            <a:pPr indent="0">
              <a:lnSpc>
                <a:spcPct val="120000"/>
              </a:lnSpc>
              <a:buNone/>
              <a:tabLst>
                <a:tab pos="0" algn="l"/>
              </a:tabLst>
            </a:pPr>
            <a:r>
              <a:rPr lang="en-GB" sz="1400" dirty="0">
                <a:solidFill>
                  <a:schemeClr val="lt1"/>
                </a:solidFill>
                <a:ea typeface="Inter"/>
              </a:rPr>
              <a:t>Referrals should always consider the </a:t>
            </a:r>
            <a:r>
              <a:rPr lang="en-GB" sz="1400" b="1" dirty="0">
                <a:solidFill>
                  <a:schemeClr val="lt1"/>
                </a:solidFill>
                <a:ea typeface="Inter"/>
              </a:rPr>
              <a:t>London Child Protection Procedures (LCPP) Threshold Guidance</a:t>
            </a:r>
            <a:r>
              <a:rPr lang="en-GB" sz="1400" dirty="0">
                <a:solidFill>
                  <a:schemeClr val="lt1"/>
                </a:solidFill>
                <a:ea typeface="Inter"/>
              </a:rPr>
              <a:t>, ensuring the level of concern is clearly evidenced and proportionate.</a:t>
            </a:r>
          </a:p>
          <a:p>
            <a:pPr indent="0">
              <a:lnSpc>
                <a:spcPct val="120000"/>
              </a:lnSpc>
              <a:buNone/>
              <a:tabLst>
                <a:tab pos="0" algn="l"/>
              </a:tabLst>
            </a:pPr>
            <a:r>
              <a:rPr lang="en-GB" sz="1400" dirty="0">
                <a:solidFill>
                  <a:schemeClr val="lt1"/>
                </a:solidFill>
                <a:ea typeface="Inter"/>
              </a:rPr>
              <a:t>A referral may be made when there are:</a:t>
            </a:r>
          </a:p>
          <a:p>
            <a:pPr marL="514350" indent="-285750">
              <a:lnSpc>
                <a:spcPct val="120000"/>
              </a:lnSpc>
              <a:tabLst>
                <a:tab pos="0" algn="l"/>
              </a:tabLst>
            </a:pPr>
            <a:r>
              <a:rPr lang="en-GB" sz="1400" dirty="0">
                <a:solidFill>
                  <a:schemeClr val="lt1"/>
                </a:solidFill>
                <a:ea typeface="Inter"/>
              </a:rPr>
              <a:t>Observed </a:t>
            </a:r>
            <a:r>
              <a:rPr lang="en-GB" sz="1400" b="1" dirty="0">
                <a:solidFill>
                  <a:schemeClr val="lt1"/>
                </a:solidFill>
                <a:ea typeface="Inter"/>
              </a:rPr>
              <a:t>signs of harm </a:t>
            </a:r>
            <a:r>
              <a:rPr lang="en-GB" sz="1400" dirty="0">
                <a:solidFill>
                  <a:schemeClr val="lt1"/>
                </a:solidFill>
                <a:ea typeface="Inter"/>
              </a:rPr>
              <a:t>or </a:t>
            </a:r>
            <a:r>
              <a:rPr lang="en-GB" sz="1400" b="1" dirty="0">
                <a:solidFill>
                  <a:schemeClr val="lt1"/>
                </a:solidFill>
                <a:ea typeface="Inter"/>
              </a:rPr>
              <a:t>risk of harm</a:t>
            </a:r>
            <a:r>
              <a:rPr lang="en-GB" sz="1400" dirty="0">
                <a:solidFill>
                  <a:schemeClr val="lt1"/>
                </a:solidFill>
                <a:ea typeface="Inter"/>
              </a:rPr>
              <a:t>.</a:t>
            </a:r>
          </a:p>
          <a:p>
            <a:pPr marL="514350" indent="-285750">
              <a:lnSpc>
                <a:spcPct val="120000"/>
              </a:lnSpc>
              <a:tabLst>
                <a:tab pos="0" algn="l"/>
              </a:tabLst>
            </a:pPr>
            <a:r>
              <a:rPr lang="en-GB" sz="1400" dirty="0">
                <a:solidFill>
                  <a:schemeClr val="lt1"/>
                </a:solidFill>
                <a:ea typeface="Inter"/>
              </a:rPr>
              <a:t>Concerns about </a:t>
            </a:r>
            <a:r>
              <a:rPr lang="en-GB" sz="1400" b="1" dirty="0">
                <a:solidFill>
                  <a:schemeClr val="lt1"/>
                </a:solidFill>
                <a:ea typeface="Inter"/>
              </a:rPr>
              <a:t>neglect, abuse</a:t>
            </a:r>
            <a:r>
              <a:rPr lang="en-GB" sz="1400" dirty="0">
                <a:solidFill>
                  <a:schemeClr val="lt1"/>
                </a:solidFill>
                <a:ea typeface="Inter"/>
              </a:rPr>
              <a:t>, or </a:t>
            </a:r>
            <a:r>
              <a:rPr lang="en-GB" sz="1400" b="1" dirty="0">
                <a:solidFill>
                  <a:schemeClr val="lt1"/>
                </a:solidFill>
                <a:ea typeface="Inter"/>
              </a:rPr>
              <a:t>unmet needs</a:t>
            </a:r>
            <a:r>
              <a:rPr lang="en-GB" sz="1400" dirty="0">
                <a:solidFill>
                  <a:schemeClr val="lt1"/>
                </a:solidFill>
                <a:ea typeface="Inter"/>
              </a:rPr>
              <a:t>.</a:t>
            </a:r>
          </a:p>
          <a:p>
            <a:pPr marL="514350" indent="-285750">
              <a:lnSpc>
                <a:spcPct val="120000"/>
              </a:lnSpc>
              <a:tabLst>
                <a:tab pos="0" algn="l"/>
              </a:tabLst>
            </a:pPr>
            <a:r>
              <a:rPr lang="en-GB" sz="1400" b="1" dirty="0">
                <a:solidFill>
                  <a:schemeClr val="lt1"/>
                </a:solidFill>
                <a:ea typeface="Inter"/>
              </a:rPr>
              <a:t>Escalations</a:t>
            </a:r>
            <a:r>
              <a:rPr lang="en-GB" sz="1400" dirty="0">
                <a:solidFill>
                  <a:schemeClr val="lt1"/>
                </a:solidFill>
                <a:ea typeface="Inter"/>
              </a:rPr>
              <a:t> from Early Help or other support services where needs have increased.</a:t>
            </a:r>
          </a:p>
          <a:p>
            <a:pPr indent="0">
              <a:lnSpc>
                <a:spcPct val="120000"/>
              </a:lnSpc>
              <a:buNone/>
              <a:tabLst>
                <a:tab pos="0" algn="l"/>
              </a:tabLst>
            </a:pPr>
            <a:r>
              <a:rPr lang="en-GB" sz="1400" dirty="0">
                <a:solidFill>
                  <a:schemeClr val="lt1"/>
                </a:solidFill>
                <a:ea typeface="Inter"/>
              </a:rPr>
              <a:t>MASH’s role is to receive, triage, and allocate referrals to ensure children and families receive the right help at the right time.</a:t>
            </a:r>
          </a:p>
          <a:p>
            <a:pPr indent="0">
              <a:lnSpc>
                <a:spcPct val="120000"/>
              </a:lnSpc>
              <a:buNone/>
              <a:tabLst>
                <a:tab pos="0" algn="l"/>
              </a:tabLst>
            </a:pPr>
            <a:r>
              <a:rPr lang="en-GB" sz="1400" dirty="0">
                <a:solidFill>
                  <a:srgbClr val="000000"/>
                </a:solidFill>
              </a:rPr>
              <a:t>Please note that the MASH telephone line is </a:t>
            </a:r>
            <a:r>
              <a:rPr lang="en-GB" sz="1400" b="1" dirty="0">
                <a:solidFill>
                  <a:srgbClr val="000000"/>
                </a:solidFill>
              </a:rPr>
              <a:t>for</a:t>
            </a:r>
            <a:r>
              <a:rPr lang="en-GB" sz="1400" dirty="0">
                <a:solidFill>
                  <a:srgbClr val="000000"/>
                </a:solidFill>
              </a:rPr>
              <a:t> </a:t>
            </a:r>
            <a:r>
              <a:rPr lang="en-GB" sz="1400" b="1" dirty="0">
                <a:solidFill>
                  <a:srgbClr val="000000"/>
                </a:solidFill>
              </a:rPr>
              <a:t>referrals only</a:t>
            </a:r>
            <a:r>
              <a:rPr lang="en-GB" sz="1400" dirty="0">
                <a:solidFill>
                  <a:srgbClr val="000000"/>
                </a:solidFill>
              </a:rPr>
              <a:t>. It should not be used for general enquiries or case updates. </a:t>
            </a:r>
            <a:r>
              <a:rPr lang="en-GB" sz="1400" b="1" dirty="0">
                <a:solidFill>
                  <a:srgbClr val="000000"/>
                </a:solidFill>
              </a:rPr>
              <a:t>Follow-ups and progress checks </a:t>
            </a:r>
            <a:r>
              <a:rPr lang="en-GB" sz="1400" dirty="0">
                <a:solidFill>
                  <a:srgbClr val="000000"/>
                </a:solidFill>
              </a:rPr>
              <a:t>should be directed through your organisation’s Designated Safeguarding Lead (DSL) or safeguarding contact to help MASH keep lines clear for urgent safeguarding matters.</a:t>
            </a:r>
            <a:endParaRPr lang="en-US" sz="1400" dirty="0">
              <a:solidFill>
                <a:srgbClr val="000000"/>
              </a:solidFill>
            </a:endParaRPr>
          </a:p>
        </p:txBody>
      </p:sp>
      <p:sp>
        <p:nvSpPr>
          <p:cNvPr id="182" name="PlaceHolder 1"/>
          <p:cNvSpPr>
            <a:spLocks noGrp="1"/>
          </p:cNvSpPr>
          <p:nvPr>
            <p:ph type="title"/>
          </p:nvPr>
        </p:nvSpPr>
        <p:spPr>
          <a:xfrm>
            <a:off x="4136442" y="304920"/>
            <a:ext cx="4676400" cy="616253"/>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chemeClr val="lt1"/>
                </a:solidFill>
                <a:effectLst/>
                <a:uFillTx/>
                <a:latin typeface="+mj-lt"/>
                <a:ea typeface="Rubik"/>
              </a:rPr>
              <a:t>What is a Referra</a:t>
            </a:r>
            <a:r>
              <a:rPr lang="en-US" sz="2600" dirty="0">
                <a:solidFill>
                  <a:schemeClr val="lt1"/>
                </a:solidFill>
                <a:latin typeface="+mj-lt"/>
                <a:ea typeface="Rubik"/>
              </a:rPr>
              <a:t>l?</a:t>
            </a:r>
            <a:endParaRPr lang="fr-FR" sz="2600" b="0" u="none" strike="noStrike" dirty="0">
              <a:solidFill>
                <a:schemeClr val="dk1"/>
              </a:solidFill>
              <a:effectLst/>
              <a:uFillTx/>
              <a:latin typeface="+mj-lt"/>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E71B-3F33-9B52-D084-AC368E0205D2}"/>
            </a:ext>
          </a:extLst>
        </p:cNvPr>
        <p:cNvGrpSpPr/>
        <p:nvPr/>
      </p:nvGrpSpPr>
      <p:grpSpPr>
        <a:xfrm>
          <a:off x="0" y="0"/>
          <a:ext cx="0" cy="0"/>
          <a:chOff x="0" y="0"/>
          <a:chExt cx="0" cy="0"/>
        </a:xfrm>
      </p:grpSpPr>
      <p:sp>
        <p:nvSpPr>
          <p:cNvPr id="4" name="PlaceHolder 1">
            <a:extLst>
              <a:ext uri="{FF2B5EF4-FFF2-40B4-BE49-F238E27FC236}">
                <a16:creationId xmlns:a16="http://schemas.microsoft.com/office/drawing/2014/main" id="{C1B77297-8090-C31A-CDC3-62457E6BF481}"/>
              </a:ext>
            </a:extLst>
          </p:cNvPr>
          <p:cNvSpPr txBox="1">
            <a:spLocks/>
          </p:cNvSpPr>
          <p:nvPr/>
        </p:nvSpPr>
        <p:spPr>
          <a:xfrm>
            <a:off x="340818" y="254374"/>
            <a:ext cx="3604648" cy="609480"/>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US" sz="2600" b="1" dirty="0">
                <a:solidFill>
                  <a:schemeClr val="lt1"/>
                </a:solidFill>
                <a:latin typeface="Rubik"/>
                <a:ea typeface="Rubik"/>
              </a:rPr>
              <a:t>The Continuum of Need</a:t>
            </a:r>
            <a:endParaRPr lang="fr-FR" sz="2600" b="1" dirty="0">
              <a:solidFill>
                <a:schemeClr val="dk1"/>
              </a:solidFill>
              <a:latin typeface="Arial"/>
            </a:endParaRPr>
          </a:p>
        </p:txBody>
      </p:sp>
      <p:sp>
        <p:nvSpPr>
          <p:cNvPr id="2" name="Rectangle: Rounded Corners 1">
            <a:extLst>
              <a:ext uri="{FF2B5EF4-FFF2-40B4-BE49-F238E27FC236}">
                <a16:creationId xmlns:a16="http://schemas.microsoft.com/office/drawing/2014/main" id="{B5DAC8A0-1F42-D5E8-8BA3-20CF843AD640}"/>
              </a:ext>
            </a:extLst>
          </p:cNvPr>
          <p:cNvSpPr/>
          <p:nvPr/>
        </p:nvSpPr>
        <p:spPr>
          <a:xfrm>
            <a:off x="255010" y="1128017"/>
            <a:ext cx="8633980" cy="3726612"/>
          </a:xfrm>
          <a:prstGeom prst="roundRect">
            <a:avLst>
              <a:gd name="adj" fmla="val 53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diagram of a family&#10;&#10;AI-generated content may be incorrect.">
            <a:extLst>
              <a:ext uri="{FF2B5EF4-FFF2-40B4-BE49-F238E27FC236}">
                <a16:creationId xmlns:a16="http://schemas.microsoft.com/office/drawing/2014/main" id="{DB78DD95-09C7-767C-65CA-38C2DF851B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92" y="1818311"/>
            <a:ext cx="4316990" cy="2650286"/>
          </a:xfrm>
          <a:prstGeom prst="roundRect">
            <a:avLst/>
          </a:prstGeom>
        </p:spPr>
      </p:pic>
      <p:sp>
        <p:nvSpPr>
          <p:cNvPr id="8" name="TextBox 7">
            <a:extLst>
              <a:ext uri="{FF2B5EF4-FFF2-40B4-BE49-F238E27FC236}">
                <a16:creationId xmlns:a16="http://schemas.microsoft.com/office/drawing/2014/main" id="{815F2F26-32DC-A7B7-8AFD-79A631BEBC6D}"/>
              </a:ext>
            </a:extLst>
          </p:cNvPr>
          <p:cNvSpPr txBox="1"/>
          <p:nvPr/>
        </p:nvSpPr>
        <p:spPr>
          <a:xfrm>
            <a:off x="4873200" y="1257192"/>
            <a:ext cx="3707877" cy="3539430"/>
          </a:xfrm>
          <a:prstGeom prst="rect">
            <a:avLst/>
          </a:prstGeom>
          <a:noFill/>
        </p:spPr>
        <p:txBody>
          <a:bodyPr wrap="square" numCol="1">
            <a:spAutoFit/>
          </a:bodyPr>
          <a:lstStyle/>
          <a:p>
            <a:r>
              <a:rPr lang="en-GB" sz="950" b="1" dirty="0">
                <a:solidFill>
                  <a:srgbClr val="0070C0"/>
                </a:solidFill>
              </a:rPr>
              <a:t>Level 1 – Universal (No additional needs):</a:t>
            </a:r>
          </a:p>
          <a:p>
            <a:pPr marL="449263" lvl="1" indent="-268288">
              <a:buFont typeface="Arial" panose="020B0604020202020204" pitchFamily="34" charset="0"/>
              <a:buChar char="•"/>
            </a:pPr>
            <a:r>
              <a:rPr lang="en-GB" sz="950" dirty="0">
                <a:solidFill>
                  <a:schemeClr val="bg1"/>
                </a:solidFill>
              </a:rPr>
              <a:t>Children’s needs are met by universal services such as schools, GPs, Health Visitors, Family Hubs and Community support.</a:t>
            </a:r>
          </a:p>
          <a:p>
            <a:pPr marL="449263" lvl="1" indent="-268288">
              <a:buFont typeface="Arial" panose="020B0604020202020204" pitchFamily="34" charset="0"/>
              <a:buChar char="•"/>
            </a:pPr>
            <a:r>
              <a:rPr lang="en-GB" sz="950" i="1" dirty="0">
                <a:solidFill>
                  <a:schemeClr val="bg1"/>
                </a:solidFill>
              </a:rPr>
              <a:t>Example: a child is healthy, attends school regularly, and has supportive parents.</a:t>
            </a:r>
          </a:p>
          <a:p>
            <a:pPr>
              <a:spcBef>
                <a:spcPts val="600"/>
              </a:spcBef>
            </a:pPr>
            <a:r>
              <a:rPr lang="en-GB" sz="950" b="1" dirty="0">
                <a:solidFill>
                  <a:srgbClr val="339933"/>
                </a:solidFill>
              </a:rPr>
              <a:t>Level 2 – Early Help (Additional needs):</a:t>
            </a:r>
          </a:p>
          <a:p>
            <a:pPr marL="449263" lvl="1" indent="-268288">
              <a:buFont typeface="Arial" panose="020B0604020202020204" pitchFamily="34" charset="0"/>
              <a:buChar char="•"/>
            </a:pPr>
            <a:r>
              <a:rPr lang="en-GB" sz="950" dirty="0">
                <a:solidFill>
                  <a:schemeClr val="bg1"/>
                </a:solidFill>
              </a:rPr>
              <a:t>Some emerging worries, but needs can be addressed with targeted support.</a:t>
            </a:r>
          </a:p>
          <a:p>
            <a:pPr marL="449263" lvl="1" indent="-268288">
              <a:buFont typeface="Arial" panose="020B0604020202020204" pitchFamily="34" charset="0"/>
              <a:buChar char="•"/>
            </a:pPr>
            <a:r>
              <a:rPr lang="en-GB" sz="950" i="1" dirty="0">
                <a:solidFill>
                  <a:schemeClr val="bg1"/>
                </a:solidFill>
              </a:rPr>
              <a:t>Example: a family struggling with housing or parenting support may benefit from Early Help or Family Hub services.</a:t>
            </a:r>
          </a:p>
          <a:p>
            <a:pPr>
              <a:spcBef>
                <a:spcPts val="600"/>
              </a:spcBef>
            </a:pPr>
            <a:r>
              <a:rPr lang="en-GB" sz="950" b="1" dirty="0">
                <a:solidFill>
                  <a:srgbClr val="F8931F"/>
                </a:solidFill>
              </a:rPr>
              <a:t>Level 3 – Child in Need (Complex needs):</a:t>
            </a:r>
          </a:p>
          <a:p>
            <a:pPr marL="449263" lvl="1" indent="-268288">
              <a:buFont typeface="Arial" panose="020B0604020202020204" pitchFamily="34" charset="0"/>
              <a:buChar char="•"/>
            </a:pPr>
            <a:r>
              <a:rPr lang="en-GB" sz="950" dirty="0">
                <a:solidFill>
                  <a:schemeClr val="bg1"/>
                </a:solidFill>
              </a:rPr>
              <a:t>The child has multiple or more serious needs that require a statutory Children’s Social Care assessment under Section 17 of the Children Act 1989.</a:t>
            </a:r>
          </a:p>
          <a:p>
            <a:pPr marL="449263" lvl="1" indent="-268288">
              <a:buFont typeface="Arial" panose="020B0604020202020204" pitchFamily="34" charset="0"/>
              <a:buChar char="•"/>
            </a:pPr>
            <a:r>
              <a:rPr lang="en-GB" sz="950" i="1" dirty="0">
                <a:solidFill>
                  <a:schemeClr val="bg1"/>
                </a:solidFill>
              </a:rPr>
              <a:t>Example: a child with ongoing neglect concerns, or who needs coordinated multi-agency support.</a:t>
            </a:r>
          </a:p>
          <a:p>
            <a:pPr indent="-276225">
              <a:spcBef>
                <a:spcPts val="600"/>
              </a:spcBef>
            </a:pPr>
            <a:r>
              <a:rPr lang="en-GB" sz="950" b="1" dirty="0">
                <a:solidFill>
                  <a:srgbClr val="C2272D"/>
                </a:solidFill>
              </a:rPr>
              <a:t>Level 4 – Child Protection (Acute needs):</a:t>
            </a:r>
          </a:p>
          <a:p>
            <a:pPr marL="449263" lvl="1" indent="-268288">
              <a:buFont typeface="Arial" panose="020B0604020202020204" pitchFamily="34" charset="0"/>
              <a:buChar char="•"/>
            </a:pPr>
            <a:r>
              <a:rPr lang="en-GB" sz="950" dirty="0">
                <a:solidFill>
                  <a:schemeClr val="bg1"/>
                </a:solidFill>
              </a:rPr>
              <a:t>The child is at risk of or is experiencing significant harm, requiring urgent statutory intervention under Section 47 of the Children Act 1989.</a:t>
            </a:r>
          </a:p>
          <a:p>
            <a:pPr marL="449263" lvl="1" indent="-268288">
              <a:buFont typeface="Arial" panose="020B0604020202020204" pitchFamily="34" charset="0"/>
              <a:buChar char="•"/>
            </a:pPr>
            <a:r>
              <a:rPr lang="en-GB" sz="950" i="1" dirty="0">
                <a:solidFill>
                  <a:schemeClr val="bg1"/>
                </a:solidFill>
              </a:rPr>
              <a:t>Example: a child experiencing physical abuse, sexual abuse, or severe neglect.</a:t>
            </a:r>
          </a:p>
        </p:txBody>
      </p:sp>
      <p:sp>
        <p:nvSpPr>
          <p:cNvPr id="5" name="TextBox 4">
            <a:extLst>
              <a:ext uri="{FF2B5EF4-FFF2-40B4-BE49-F238E27FC236}">
                <a16:creationId xmlns:a16="http://schemas.microsoft.com/office/drawing/2014/main" id="{46AA950F-F36F-E7D0-EF56-FE6F6C75F377}"/>
              </a:ext>
            </a:extLst>
          </p:cNvPr>
          <p:cNvSpPr txBox="1"/>
          <p:nvPr/>
        </p:nvSpPr>
        <p:spPr>
          <a:xfrm>
            <a:off x="3945466" y="254374"/>
            <a:ext cx="4943524" cy="738664"/>
          </a:xfrm>
          <a:prstGeom prst="rect">
            <a:avLst/>
          </a:prstGeom>
          <a:noFill/>
        </p:spPr>
        <p:txBody>
          <a:bodyPr wrap="square">
            <a:spAutoFit/>
          </a:bodyPr>
          <a:lstStyle/>
          <a:p>
            <a:r>
              <a:rPr lang="en-GB" sz="1050" dirty="0">
                <a:solidFill>
                  <a:schemeClr val="bg1"/>
                </a:solidFill>
              </a:rPr>
              <a:t>The Continuum of Need Shield is a framework used across London to help professionals decide what level of support a child and family may need. It sets out four broad levels of need and risk and shows how children can move between these levels at different times in their lives. </a:t>
            </a:r>
            <a:endParaRPr lang="en-GB" sz="1050" dirty="0"/>
          </a:p>
        </p:txBody>
      </p:sp>
    </p:spTree>
    <p:extLst>
      <p:ext uri="{BB962C8B-B14F-4D97-AF65-F5344CB8AC3E}">
        <p14:creationId xmlns:p14="http://schemas.microsoft.com/office/powerpoint/2010/main" val="4105186505"/>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1">
            <a:extLst>
              <a:ext uri="{FF2B5EF4-FFF2-40B4-BE49-F238E27FC236}">
                <a16:creationId xmlns:a16="http://schemas.microsoft.com/office/drawing/2014/main" id="{F6F37E89-704C-81A8-63EF-2FDA9AF7E64F}"/>
              </a:ext>
            </a:extLst>
          </p:cNvPr>
          <p:cNvSpPr txBox="1">
            <a:spLocks/>
          </p:cNvSpPr>
          <p:nvPr/>
        </p:nvSpPr>
        <p:spPr>
          <a:xfrm>
            <a:off x="340818" y="227282"/>
            <a:ext cx="4676400" cy="609480"/>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US" sz="2600" b="1" dirty="0">
                <a:solidFill>
                  <a:schemeClr val="lt1"/>
                </a:solidFill>
                <a:ea typeface="Rubik"/>
              </a:rPr>
              <a:t>Identifying Concerns</a:t>
            </a:r>
            <a:endParaRPr lang="fr-FR" sz="2600" b="1" dirty="0">
              <a:solidFill>
                <a:schemeClr val="dk1"/>
              </a:solidFill>
            </a:endParaRPr>
          </a:p>
        </p:txBody>
      </p:sp>
      <p:sp>
        <p:nvSpPr>
          <p:cNvPr id="8" name="TextBox 7">
            <a:extLst>
              <a:ext uri="{FF2B5EF4-FFF2-40B4-BE49-F238E27FC236}">
                <a16:creationId xmlns:a16="http://schemas.microsoft.com/office/drawing/2014/main" id="{A10F65AD-2E66-A678-4343-D867D425708B}"/>
              </a:ext>
            </a:extLst>
          </p:cNvPr>
          <p:cNvSpPr txBox="1"/>
          <p:nvPr/>
        </p:nvSpPr>
        <p:spPr>
          <a:xfrm>
            <a:off x="340818" y="836761"/>
            <a:ext cx="8337356" cy="3780000"/>
          </a:xfrm>
          <a:prstGeom prst="rect">
            <a:avLst/>
          </a:prstGeom>
          <a:noFill/>
        </p:spPr>
        <p:txBody>
          <a:bodyPr wrap="none" numCol="2" spcCol="180000">
            <a:spAutoFit/>
          </a:bodyPr>
          <a:lstStyle/>
          <a:p>
            <a:pPr>
              <a:buNone/>
            </a:pPr>
            <a:r>
              <a:rPr lang="en-GB" sz="1200" dirty="0">
                <a:solidFill>
                  <a:schemeClr val="bg1"/>
                </a:solidFill>
              </a:rPr>
              <a:t>Before making a referral, it’s essential to be clear about </a:t>
            </a:r>
            <a:r>
              <a:rPr lang="en-GB" sz="1200" b="1" dirty="0">
                <a:solidFill>
                  <a:schemeClr val="bg1"/>
                </a:solidFill>
              </a:rPr>
              <a:t>what you are worried about, why it matters, and what you want to happen next</a:t>
            </a:r>
            <a:r>
              <a:rPr lang="en-GB" sz="1200" dirty="0">
                <a:solidFill>
                  <a:schemeClr val="bg1"/>
                </a:solidFill>
              </a:rPr>
              <a:t>. This helps ensure MASH can understand the situation, apply thresholds correctly, and respond quickly.</a:t>
            </a:r>
          </a:p>
          <a:p>
            <a:pPr>
              <a:buNone/>
            </a:pPr>
            <a:endParaRPr lang="en-GB" sz="1200" dirty="0">
              <a:solidFill>
                <a:schemeClr val="bg1"/>
              </a:solidFill>
            </a:endParaRPr>
          </a:p>
          <a:p>
            <a:pPr>
              <a:buNone/>
            </a:pPr>
            <a:r>
              <a:rPr lang="en-GB" sz="1200" dirty="0">
                <a:solidFill>
                  <a:schemeClr val="bg1"/>
                </a:solidFill>
              </a:rPr>
              <a:t>The </a:t>
            </a:r>
            <a:r>
              <a:rPr lang="en-GB" sz="1200" b="1" dirty="0">
                <a:solidFill>
                  <a:schemeClr val="bg1"/>
                </a:solidFill>
              </a:rPr>
              <a:t>London Safeguarding Children Procedures (LSCP)</a:t>
            </a:r>
            <a:r>
              <a:rPr lang="en-GB" sz="1200" dirty="0">
                <a:solidFill>
                  <a:schemeClr val="bg1"/>
                </a:solidFill>
              </a:rPr>
              <a:t> provide the framework for thresholds of need across London. Not all professionals will be familiar with these, especially in smaller or community organisations — but it’s important to engage with them, as they help determine the right pathway for support.</a:t>
            </a:r>
          </a:p>
          <a:p>
            <a:pPr>
              <a:buNone/>
            </a:pPr>
            <a:endParaRPr lang="en-GB" sz="1200" dirty="0">
              <a:solidFill>
                <a:schemeClr val="bg1"/>
              </a:solidFill>
            </a:endParaRPr>
          </a:p>
          <a:p>
            <a:r>
              <a:rPr lang="en-GB" sz="1200" b="1" dirty="0">
                <a:solidFill>
                  <a:schemeClr val="bg1"/>
                </a:solidFill>
              </a:rPr>
              <a:t>Why it matters</a:t>
            </a:r>
          </a:p>
          <a:p>
            <a:endParaRPr lang="en-GB" sz="1200" b="1" dirty="0">
              <a:solidFill>
                <a:schemeClr val="bg1"/>
              </a:solidFill>
            </a:endParaRPr>
          </a:p>
          <a:p>
            <a:r>
              <a:rPr lang="en-GB" sz="1200" dirty="0">
                <a:solidFill>
                  <a:schemeClr val="bg1"/>
                </a:solidFill>
              </a:rPr>
              <a:t>The continuum of need shield encourages professionals to </a:t>
            </a:r>
            <a:r>
              <a:rPr lang="en-GB" sz="1200" b="1" dirty="0">
                <a:solidFill>
                  <a:schemeClr val="bg1"/>
                </a:solidFill>
              </a:rPr>
              <a:t>think proportionately</a:t>
            </a:r>
            <a:r>
              <a:rPr lang="en-GB" sz="1200" dirty="0">
                <a:solidFill>
                  <a:schemeClr val="bg1"/>
                </a:solidFill>
              </a:rPr>
              <a:t> - matching the right level of support to the child’s needs. It helps ensure consistency across agencies in Croydon.</a:t>
            </a:r>
          </a:p>
          <a:p>
            <a:endParaRPr lang="en-GB" sz="1200" dirty="0">
              <a:solidFill>
                <a:schemeClr val="bg1"/>
              </a:solidFill>
            </a:endParaRPr>
          </a:p>
          <a:p>
            <a:r>
              <a:rPr lang="en-GB" sz="1200" dirty="0">
                <a:solidFill>
                  <a:schemeClr val="bg1"/>
                </a:solidFill>
              </a:rPr>
              <a:t>Importantly, children may move </a:t>
            </a:r>
            <a:r>
              <a:rPr lang="en-GB" sz="1200" b="1" dirty="0">
                <a:solidFill>
                  <a:schemeClr val="bg1"/>
                </a:solidFill>
              </a:rPr>
              <a:t>up or down the shield</a:t>
            </a:r>
            <a:r>
              <a:rPr lang="en-GB" sz="1200" dirty="0">
                <a:solidFill>
                  <a:schemeClr val="bg1"/>
                </a:solidFill>
              </a:rPr>
              <a:t> over time, so concerns should be reviewed regularly. Knowing the shield helps professionals, including those in smaller organisations, understand when to provide support directly, when to signpost to Early Help, and when to refer to MASH.</a:t>
            </a:r>
          </a:p>
          <a:p>
            <a:endParaRPr lang="en-GB" sz="1200" dirty="0">
              <a:solidFill>
                <a:schemeClr val="bg1"/>
              </a:solidFill>
            </a:endParaRPr>
          </a:p>
          <a:p>
            <a:r>
              <a:rPr lang="en-GB" sz="1200" b="1" dirty="0">
                <a:solidFill>
                  <a:schemeClr val="bg1"/>
                </a:solidFill>
              </a:rPr>
              <a:t>When identifying concerns, link your referral to thresholds:</a:t>
            </a:r>
          </a:p>
          <a:p>
            <a:pPr marL="171450" indent="-171450">
              <a:buFont typeface="Arial" panose="020B0604020202020204" pitchFamily="34" charset="0"/>
              <a:buChar char="•"/>
            </a:pPr>
            <a:r>
              <a:rPr lang="en-GB" sz="1200" dirty="0">
                <a:solidFill>
                  <a:schemeClr val="bg1"/>
                </a:solidFill>
              </a:rPr>
              <a:t>What are you worried about? (Level of risk/need)</a:t>
            </a:r>
          </a:p>
          <a:p>
            <a:pPr marL="171450" indent="-171450">
              <a:buFont typeface="Arial" panose="020B0604020202020204" pitchFamily="34" charset="0"/>
              <a:buChar char="•"/>
            </a:pPr>
            <a:r>
              <a:rPr lang="en-GB" sz="1200" dirty="0">
                <a:solidFill>
                  <a:schemeClr val="bg1"/>
                </a:solidFill>
              </a:rPr>
              <a:t>What is the impact on the child? (Immediate or longer-term)</a:t>
            </a:r>
          </a:p>
          <a:p>
            <a:pPr marL="171450" indent="-171450">
              <a:buFont typeface="Arial" panose="020B0604020202020204" pitchFamily="34" charset="0"/>
              <a:buChar char="•"/>
            </a:pPr>
            <a:r>
              <a:rPr lang="en-GB" sz="1200" dirty="0">
                <a:solidFill>
                  <a:schemeClr val="bg1"/>
                </a:solidFill>
              </a:rPr>
              <a:t>What is working well? (Protective factors)</a:t>
            </a:r>
          </a:p>
          <a:p>
            <a:pPr marL="171450" indent="-171450">
              <a:buFont typeface="Arial" panose="020B0604020202020204" pitchFamily="34" charset="0"/>
              <a:buChar char="•"/>
            </a:pPr>
            <a:r>
              <a:rPr lang="en-GB" sz="1200" dirty="0">
                <a:solidFill>
                  <a:schemeClr val="bg1"/>
                </a:solidFill>
              </a:rPr>
              <a:t>What needs to happen next? (Desired outcomes/support)</a:t>
            </a:r>
          </a:p>
          <a:p>
            <a:endParaRPr lang="en-GB" sz="1200" b="1" dirty="0">
              <a:solidFill>
                <a:schemeClr val="bg1"/>
              </a:solidFill>
            </a:endParaRPr>
          </a:p>
        </p:txBody>
      </p:sp>
      <p:sp>
        <p:nvSpPr>
          <p:cNvPr id="5" name="Rectangle: Rounded Corners 4">
            <a:extLst>
              <a:ext uri="{FF2B5EF4-FFF2-40B4-BE49-F238E27FC236}">
                <a16:creationId xmlns:a16="http://schemas.microsoft.com/office/drawing/2014/main" id="{39A58115-F443-B0D8-A138-38D5353C8F99}"/>
              </a:ext>
            </a:extLst>
          </p:cNvPr>
          <p:cNvSpPr>
            <a:spLocks/>
          </p:cNvSpPr>
          <p:nvPr/>
        </p:nvSpPr>
        <p:spPr>
          <a:xfrm>
            <a:off x="4572000" y="2959201"/>
            <a:ext cx="3778883" cy="1657560"/>
          </a:xfrm>
          <a:prstGeom prst="roundRect">
            <a:avLst>
              <a:gd name="adj" fmla="val 75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0C4F1A1-799E-EA87-3FBA-342BD683D02D}"/>
              </a:ext>
            </a:extLst>
          </p:cNvPr>
          <p:cNvSpPr txBox="1"/>
          <p:nvPr/>
        </p:nvSpPr>
        <p:spPr>
          <a:xfrm>
            <a:off x="4640239" y="2962377"/>
            <a:ext cx="2957811" cy="246221"/>
          </a:xfrm>
          <a:prstGeom prst="rect">
            <a:avLst/>
          </a:prstGeom>
          <a:noFill/>
        </p:spPr>
        <p:txBody>
          <a:bodyPr wrap="square" rtlCol="0">
            <a:spAutoFit/>
          </a:bodyPr>
          <a:lstStyle/>
          <a:p>
            <a:r>
              <a:rPr lang="en-US" sz="1000" b="1" dirty="0">
                <a:solidFill>
                  <a:srgbClr val="303030"/>
                </a:solidFill>
                <a:latin typeface="Leelawadee" panose="020B0502040204020203" pitchFamily="34" charset="-34"/>
                <a:cs typeface="Leelawadee" panose="020B0502040204020203" pitchFamily="34" charset="-34"/>
              </a:rPr>
              <a:t>Relevant Guidance:</a:t>
            </a:r>
            <a:endParaRPr lang="en-GB" sz="1000" dirty="0"/>
          </a:p>
        </p:txBody>
      </p:sp>
      <p:grpSp>
        <p:nvGrpSpPr>
          <p:cNvPr id="7" name="Group 6">
            <a:extLst>
              <a:ext uri="{FF2B5EF4-FFF2-40B4-BE49-F238E27FC236}">
                <a16:creationId xmlns:a16="http://schemas.microsoft.com/office/drawing/2014/main" id="{50F30BC5-91B3-8788-FC59-EFB99F9A4409}"/>
              </a:ext>
            </a:extLst>
          </p:cNvPr>
          <p:cNvGrpSpPr/>
          <p:nvPr/>
        </p:nvGrpSpPr>
        <p:grpSpPr>
          <a:xfrm>
            <a:off x="4688006" y="3282264"/>
            <a:ext cx="3613849" cy="215444"/>
            <a:chOff x="522046" y="4028856"/>
            <a:chExt cx="3613849" cy="215444"/>
          </a:xfrm>
        </p:grpSpPr>
        <p:sp>
          <p:nvSpPr>
            <p:cNvPr id="10" name="TextBox 9">
              <a:extLst>
                <a:ext uri="{FF2B5EF4-FFF2-40B4-BE49-F238E27FC236}">
                  <a16:creationId xmlns:a16="http://schemas.microsoft.com/office/drawing/2014/main" id="{6CE7564C-C931-8DA0-56AD-50CD288DC62C}"/>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2"/>
                </a:rPr>
                <a:t>Children Act 1989; Section 17</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1" name="Graphic 10" descr="List with solid fill">
              <a:extLst>
                <a:ext uri="{FF2B5EF4-FFF2-40B4-BE49-F238E27FC236}">
                  <a16:creationId xmlns:a16="http://schemas.microsoft.com/office/drawing/2014/main" id="{A883C431-6F96-2D7C-6D19-1F0AFAEA1D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046" y="4035867"/>
              <a:ext cx="180000" cy="180000"/>
            </a:xfrm>
            <a:prstGeom prst="rect">
              <a:avLst/>
            </a:prstGeom>
          </p:spPr>
        </p:pic>
      </p:grpSp>
      <p:grpSp>
        <p:nvGrpSpPr>
          <p:cNvPr id="12" name="Group 11">
            <a:extLst>
              <a:ext uri="{FF2B5EF4-FFF2-40B4-BE49-F238E27FC236}">
                <a16:creationId xmlns:a16="http://schemas.microsoft.com/office/drawing/2014/main" id="{F22189E0-B546-F748-BE67-294EB5C5EF8D}"/>
              </a:ext>
            </a:extLst>
          </p:cNvPr>
          <p:cNvGrpSpPr/>
          <p:nvPr/>
        </p:nvGrpSpPr>
        <p:grpSpPr>
          <a:xfrm>
            <a:off x="4688941" y="3541247"/>
            <a:ext cx="3613849" cy="215444"/>
            <a:chOff x="522046" y="4028856"/>
            <a:chExt cx="3613849" cy="215444"/>
          </a:xfrm>
        </p:grpSpPr>
        <p:sp>
          <p:nvSpPr>
            <p:cNvPr id="13" name="TextBox 12">
              <a:extLst>
                <a:ext uri="{FF2B5EF4-FFF2-40B4-BE49-F238E27FC236}">
                  <a16:creationId xmlns:a16="http://schemas.microsoft.com/office/drawing/2014/main" id="{080A942E-D378-EBDD-F109-57F73F10DB91}"/>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5"/>
                </a:rPr>
                <a:t>Children Act 1989; Section 47</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4" name="Graphic 13" descr="List with solid fill">
              <a:extLst>
                <a:ext uri="{FF2B5EF4-FFF2-40B4-BE49-F238E27FC236}">
                  <a16:creationId xmlns:a16="http://schemas.microsoft.com/office/drawing/2014/main" id="{35B4BF31-B405-314A-3968-01F2E4A812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046" y="4035867"/>
              <a:ext cx="180000" cy="180000"/>
            </a:xfrm>
            <a:prstGeom prst="rect">
              <a:avLst/>
            </a:prstGeom>
          </p:spPr>
        </p:pic>
      </p:grpSp>
      <p:grpSp>
        <p:nvGrpSpPr>
          <p:cNvPr id="15" name="Group 14">
            <a:extLst>
              <a:ext uri="{FF2B5EF4-FFF2-40B4-BE49-F238E27FC236}">
                <a16:creationId xmlns:a16="http://schemas.microsoft.com/office/drawing/2014/main" id="{08A28D8B-59D9-3B17-C271-D5F87C2B7E9B}"/>
              </a:ext>
            </a:extLst>
          </p:cNvPr>
          <p:cNvGrpSpPr/>
          <p:nvPr/>
        </p:nvGrpSpPr>
        <p:grpSpPr>
          <a:xfrm>
            <a:off x="4688006" y="3800230"/>
            <a:ext cx="3613849" cy="215444"/>
            <a:chOff x="522046" y="4028856"/>
            <a:chExt cx="3613849" cy="215444"/>
          </a:xfrm>
        </p:grpSpPr>
        <p:sp>
          <p:nvSpPr>
            <p:cNvPr id="16" name="TextBox 15">
              <a:extLst>
                <a:ext uri="{FF2B5EF4-FFF2-40B4-BE49-F238E27FC236}">
                  <a16:creationId xmlns:a16="http://schemas.microsoft.com/office/drawing/2014/main" id="{2CA70045-FF88-441B-9422-8DD24F0834EA}"/>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6"/>
                </a:rPr>
                <a:t>London Safeguarding Children Procedures</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7" name="Graphic 16" descr="List with solid fill">
              <a:extLst>
                <a:ext uri="{FF2B5EF4-FFF2-40B4-BE49-F238E27FC236}">
                  <a16:creationId xmlns:a16="http://schemas.microsoft.com/office/drawing/2014/main" id="{D9CABA31-D977-3954-AF24-76A1168B2C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046" y="4035867"/>
              <a:ext cx="180000" cy="180000"/>
            </a:xfrm>
            <a:prstGeom prst="rect">
              <a:avLst/>
            </a:prstGeom>
          </p:spPr>
        </p:pic>
      </p:grpSp>
      <p:grpSp>
        <p:nvGrpSpPr>
          <p:cNvPr id="18" name="Group 17">
            <a:extLst>
              <a:ext uri="{FF2B5EF4-FFF2-40B4-BE49-F238E27FC236}">
                <a16:creationId xmlns:a16="http://schemas.microsoft.com/office/drawing/2014/main" id="{B519419F-8468-C829-1F05-48DB76FE49F8}"/>
              </a:ext>
            </a:extLst>
          </p:cNvPr>
          <p:cNvGrpSpPr/>
          <p:nvPr/>
        </p:nvGrpSpPr>
        <p:grpSpPr>
          <a:xfrm>
            <a:off x="4688006" y="4087646"/>
            <a:ext cx="3613849" cy="215444"/>
            <a:chOff x="522046" y="4028856"/>
            <a:chExt cx="3613849" cy="215444"/>
          </a:xfrm>
        </p:grpSpPr>
        <p:sp>
          <p:nvSpPr>
            <p:cNvPr id="19" name="TextBox 18">
              <a:extLst>
                <a:ext uri="{FF2B5EF4-FFF2-40B4-BE49-F238E27FC236}">
                  <a16:creationId xmlns:a16="http://schemas.microsoft.com/office/drawing/2014/main" id="{60BD7C47-DFF9-66BE-3EC3-7D4DB20D8DE5}"/>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7"/>
                </a:rPr>
                <a:t>CSCP Guidance for Professionals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20" name="Graphic 19" descr="List with solid fill">
              <a:extLst>
                <a:ext uri="{FF2B5EF4-FFF2-40B4-BE49-F238E27FC236}">
                  <a16:creationId xmlns:a16="http://schemas.microsoft.com/office/drawing/2014/main" id="{4479F5F1-CE78-2CB7-8F9F-604E60B2D5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046" y="4035867"/>
              <a:ext cx="180000" cy="180000"/>
            </a:xfrm>
            <a:prstGeom prst="rect">
              <a:avLst/>
            </a:prstGeom>
          </p:spPr>
        </p:pic>
      </p:grpSp>
    </p:spTree>
    <p:extLst>
      <p:ext uri="{BB962C8B-B14F-4D97-AF65-F5344CB8AC3E}">
        <p14:creationId xmlns:p14="http://schemas.microsoft.com/office/powerpoint/2010/main" val="1185408242"/>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EDB3D-BCF2-1FA0-B810-6DEF600B4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DFD49-D99F-6E2F-C441-E61920AB5E49}"/>
              </a:ext>
            </a:extLst>
          </p:cNvPr>
          <p:cNvSpPr>
            <a:spLocks noGrp="1"/>
          </p:cNvSpPr>
          <p:nvPr>
            <p:ph type="title" idx="4294967295"/>
          </p:nvPr>
        </p:nvSpPr>
        <p:spPr>
          <a:xfrm>
            <a:off x="247710" y="340453"/>
            <a:ext cx="3687560" cy="43497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600" dirty="0">
                <a:solidFill>
                  <a:schemeClr val="bg1"/>
                </a:solidFill>
                <a:latin typeface="+mj-lt"/>
              </a:rPr>
              <a:t>Threshold Guidance</a:t>
            </a:r>
          </a:p>
        </p:txBody>
      </p:sp>
      <p:sp>
        <p:nvSpPr>
          <p:cNvPr id="3" name="TextBox 2">
            <a:extLst>
              <a:ext uri="{FF2B5EF4-FFF2-40B4-BE49-F238E27FC236}">
                <a16:creationId xmlns:a16="http://schemas.microsoft.com/office/drawing/2014/main" id="{516D25B4-5D71-A356-BC5E-26E158DCDCE6}"/>
              </a:ext>
            </a:extLst>
          </p:cNvPr>
          <p:cNvSpPr txBox="1"/>
          <p:nvPr/>
        </p:nvSpPr>
        <p:spPr>
          <a:xfrm>
            <a:off x="247710" y="1192323"/>
            <a:ext cx="3554608" cy="3393236"/>
          </a:xfrm>
          <a:prstGeom prst="rect">
            <a:avLst/>
          </a:prstGeom>
          <a:noFill/>
        </p:spPr>
        <p:txBody>
          <a:bodyPr wrap="square" numCol="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bg1"/>
                </a:solidFill>
              </a:rPr>
              <a:t>Threshold Guidance in children's safeguarding refers to a framework or set of criteria that helps professionals determine the level of </a:t>
            </a:r>
            <a:r>
              <a:rPr lang="en-US" sz="1800" b="1" dirty="0">
                <a:solidFill>
                  <a:schemeClr val="accent1"/>
                </a:solidFill>
              </a:rPr>
              <a:t>support</a:t>
            </a:r>
            <a:r>
              <a:rPr lang="en-US" sz="1800" dirty="0">
                <a:solidFill>
                  <a:schemeClr val="accent1"/>
                </a:solidFill>
              </a:rPr>
              <a:t> </a:t>
            </a:r>
            <a:r>
              <a:rPr lang="en-US" sz="1800" b="1" dirty="0">
                <a:solidFill>
                  <a:schemeClr val="accent1"/>
                </a:solidFill>
              </a:rPr>
              <a:t>or intervention </a:t>
            </a:r>
            <a:r>
              <a:rPr lang="en-US" sz="1800" dirty="0">
                <a:solidFill>
                  <a:schemeClr val="bg1"/>
                </a:solidFill>
              </a:rPr>
              <a:t>required to address concerns about a child's safety and well-being. </a:t>
            </a:r>
          </a:p>
          <a:p>
            <a:pPr algn="ctr"/>
            <a:endParaRPr lang="en-US" sz="1800" dirty="0"/>
          </a:p>
          <a:p>
            <a:pPr algn="ctr"/>
            <a:r>
              <a:rPr lang="en-US" sz="1800" dirty="0">
                <a:solidFill>
                  <a:schemeClr val="bg1"/>
                </a:solidFill>
              </a:rPr>
              <a:t>It ensures a </a:t>
            </a:r>
            <a:r>
              <a:rPr lang="en-US" sz="1800" b="1" dirty="0">
                <a:solidFill>
                  <a:schemeClr val="accent1"/>
                </a:solidFill>
              </a:rPr>
              <a:t>consistent and shared understanding across agencies </a:t>
            </a:r>
            <a:r>
              <a:rPr lang="en-US" sz="1800" dirty="0">
                <a:solidFill>
                  <a:schemeClr val="bg1"/>
                </a:solidFill>
              </a:rPr>
              <a:t>about when and how to act to safeguard a child.  </a:t>
            </a:r>
          </a:p>
        </p:txBody>
      </p:sp>
      <p:sp>
        <p:nvSpPr>
          <p:cNvPr id="5" name="TextBox 4">
            <a:extLst>
              <a:ext uri="{FF2B5EF4-FFF2-40B4-BE49-F238E27FC236}">
                <a16:creationId xmlns:a16="http://schemas.microsoft.com/office/drawing/2014/main" id="{AE4D25C5-46BC-6E34-0E83-74D955D85F17}"/>
              </a:ext>
            </a:extLst>
          </p:cNvPr>
          <p:cNvSpPr txBox="1"/>
          <p:nvPr/>
        </p:nvSpPr>
        <p:spPr>
          <a:xfrm>
            <a:off x="4313898" y="401925"/>
            <a:ext cx="4220936" cy="4406334"/>
          </a:xfrm>
          <a:prstGeom prst="rect">
            <a:avLst/>
          </a:prstGeom>
          <a:noFill/>
        </p:spPr>
        <p:txBody>
          <a:bodyPr wrap="square" numCol="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b="1" dirty="0">
                <a:solidFill>
                  <a:schemeClr val="bg1"/>
                </a:solidFill>
              </a:rPr>
              <a:t>Importance of Threshold Guidance:</a:t>
            </a:r>
          </a:p>
          <a:p>
            <a:endParaRPr lang="en-US" sz="1800" dirty="0">
              <a:solidFill>
                <a:schemeClr val="bg1"/>
              </a:solidFill>
            </a:endParaRPr>
          </a:p>
          <a:p>
            <a:pPr marL="257175" indent="-257175">
              <a:spcAft>
                <a:spcPts val="450"/>
              </a:spcAft>
              <a:buFont typeface="Wingdings" panose="05000000000000000000" pitchFamily="2" charset="2"/>
              <a:buChar char="§"/>
            </a:pPr>
            <a:r>
              <a:rPr lang="en-US" sz="1800" b="1" dirty="0">
                <a:solidFill>
                  <a:schemeClr val="bg1"/>
                </a:solidFill>
              </a:rPr>
              <a:t>Clarity and Consistency: </a:t>
            </a:r>
            <a:r>
              <a:rPr lang="en-US" sz="1800" dirty="0">
                <a:solidFill>
                  <a:schemeClr val="bg1"/>
                </a:solidFill>
              </a:rPr>
              <a:t>Ensures all professionals, such as social workers, teachers, and healthcare providers, have a shared understanding of the signs and severity of harm.  </a:t>
            </a:r>
          </a:p>
          <a:p>
            <a:pPr marL="257175" indent="-257175">
              <a:spcAft>
                <a:spcPts val="450"/>
              </a:spcAft>
              <a:buFont typeface="Wingdings" panose="05000000000000000000" pitchFamily="2" charset="2"/>
              <a:buChar char="§"/>
            </a:pPr>
            <a:r>
              <a:rPr lang="en-US" sz="1800" b="1" dirty="0">
                <a:solidFill>
                  <a:schemeClr val="bg1"/>
                </a:solidFill>
              </a:rPr>
              <a:t>Appropriate Response: </a:t>
            </a:r>
            <a:r>
              <a:rPr lang="en-US" sz="1800" dirty="0">
                <a:solidFill>
                  <a:schemeClr val="bg1"/>
                </a:solidFill>
              </a:rPr>
              <a:t>Helps allocate the right level of resources and support based on the child's needs and risks.  </a:t>
            </a:r>
          </a:p>
          <a:p>
            <a:pPr marL="257175" indent="-257175">
              <a:spcAft>
                <a:spcPts val="450"/>
              </a:spcAft>
              <a:buFont typeface="Wingdings" panose="05000000000000000000" pitchFamily="2" charset="2"/>
              <a:buChar char="§"/>
            </a:pPr>
            <a:r>
              <a:rPr lang="en-US" sz="1800" b="1" dirty="0">
                <a:solidFill>
                  <a:schemeClr val="bg1"/>
                </a:solidFill>
              </a:rPr>
              <a:t>Multi-Agency Collaboration</a:t>
            </a:r>
            <a:r>
              <a:rPr lang="en-US" sz="1800" dirty="0">
                <a:solidFill>
                  <a:schemeClr val="bg1"/>
                </a:solidFill>
              </a:rPr>
              <a:t>: Facilitates coordinated efforts across </a:t>
            </a:r>
            <a:r>
              <a:rPr lang="en-US" sz="1800" dirty="0" err="1">
                <a:solidFill>
                  <a:schemeClr val="bg1"/>
                </a:solidFill>
              </a:rPr>
              <a:t>organisations</a:t>
            </a:r>
            <a:r>
              <a:rPr lang="en-US" sz="1800" dirty="0">
                <a:solidFill>
                  <a:schemeClr val="bg1"/>
                </a:solidFill>
              </a:rPr>
              <a:t> like schools, healthcare, community services and law enforcement to safeguard children effectively.  </a:t>
            </a:r>
          </a:p>
        </p:txBody>
      </p:sp>
    </p:spTree>
    <p:extLst>
      <p:ext uri="{BB962C8B-B14F-4D97-AF65-F5344CB8AC3E}">
        <p14:creationId xmlns:p14="http://schemas.microsoft.com/office/powerpoint/2010/main" val="252969299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2376-A8C0-F4AE-C80A-7679171CC42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31CAC73-4501-A1D9-8A6A-18F85159CD02}"/>
              </a:ext>
            </a:extLst>
          </p:cNvPr>
          <p:cNvSpPr txBox="1"/>
          <p:nvPr/>
        </p:nvSpPr>
        <p:spPr>
          <a:xfrm>
            <a:off x="329614" y="372855"/>
            <a:ext cx="3678865" cy="4284000"/>
          </a:xfrm>
          <a:prstGeom prst="roundRect">
            <a:avLst>
              <a:gd name="adj" fmla="val 4817"/>
            </a:avLst>
          </a:prstGeom>
          <a:solidFill>
            <a:schemeClr val="accent2"/>
          </a:solidFill>
        </p:spPr>
        <p:txBody>
          <a:bodyPr wrap="square" numCol="1">
            <a:spAutoFit/>
          </a:bodyPr>
          <a:lstStyle/>
          <a:p>
            <a:pPr algn="l">
              <a:spcAft>
                <a:spcPts val="600"/>
              </a:spcAft>
            </a:pPr>
            <a:r>
              <a:rPr lang="en-GB" sz="1200" b="1" dirty="0">
                <a:solidFill>
                  <a:schemeClr val="bg1"/>
                </a:solidFill>
              </a:rPr>
              <a:t>What is the "Threshold Continuum of Need" Page?</a:t>
            </a:r>
            <a:br>
              <a:rPr lang="en-GB" sz="1200" b="1" dirty="0">
                <a:solidFill>
                  <a:schemeClr val="bg1"/>
                </a:solidFill>
              </a:rPr>
            </a:br>
            <a:r>
              <a:rPr lang="en-GB" sz="1200" dirty="0">
                <a:solidFill>
                  <a:schemeClr val="bg1"/>
                </a:solidFill>
              </a:rPr>
              <a:t>This is the official London Safeguarding Children Procedures online document that hosts the Threshold Matrix. It's your essential, go-to reference for making consistent and informed decisions about a child's welfare.  </a:t>
            </a:r>
          </a:p>
          <a:p>
            <a:pPr algn="l">
              <a:spcAft>
                <a:spcPts val="600"/>
              </a:spcAft>
            </a:pPr>
            <a:r>
              <a:rPr lang="en-GB" sz="1200" b="1" dirty="0">
                <a:solidFill>
                  <a:schemeClr val="bg1"/>
                </a:solidFill>
              </a:rPr>
              <a:t>Why You Need to Use It: </a:t>
            </a:r>
          </a:p>
          <a:p>
            <a:pPr marL="171450" indent="-171450" algn="l">
              <a:spcAft>
                <a:spcPts val="600"/>
              </a:spcAft>
              <a:buFont typeface="Arial" panose="020B0604020202020204" pitchFamily="34" charset="0"/>
              <a:buChar char="•"/>
            </a:pPr>
            <a:r>
              <a:rPr lang="en-GB" sz="1200" b="1" dirty="0">
                <a:solidFill>
                  <a:schemeClr val="bg1"/>
                </a:solidFill>
              </a:rPr>
              <a:t>A Common Framework: </a:t>
            </a:r>
            <a:r>
              <a:rPr lang="en-GB" sz="1200" dirty="0">
                <a:solidFill>
                  <a:schemeClr val="bg1"/>
                </a:solidFill>
              </a:rPr>
              <a:t>It provides a single, shared language for all agencies—from education and health to police and social care—to discuss and assess a child's needs.</a:t>
            </a:r>
          </a:p>
          <a:p>
            <a:pPr marL="171450" indent="-171450" algn="l">
              <a:spcAft>
                <a:spcPts val="600"/>
              </a:spcAft>
              <a:buFont typeface="Arial" panose="020B0604020202020204" pitchFamily="34" charset="0"/>
              <a:buChar char="•"/>
            </a:pPr>
            <a:r>
              <a:rPr lang="en-GB" sz="1200" b="1" dirty="0">
                <a:solidFill>
                  <a:schemeClr val="bg1"/>
                </a:solidFill>
              </a:rPr>
              <a:t>Objective Decision-Making: </a:t>
            </a:r>
            <a:r>
              <a:rPr lang="en-GB" sz="1200" dirty="0">
                <a:solidFill>
                  <a:schemeClr val="bg1"/>
                </a:solidFill>
              </a:rPr>
              <a:t>The matrix helps remove subjectivity by outlining clear indicators of need at each level, supporting your professional judgement.</a:t>
            </a:r>
          </a:p>
          <a:p>
            <a:pPr marL="171450" indent="-171450" algn="l">
              <a:spcAft>
                <a:spcPts val="600"/>
              </a:spcAft>
              <a:buFont typeface="Arial" panose="020B0604020202020204" pitchFamily="34" charset="0"/>
              <a:buChar char="•"/>
            </a:pPr>
            <a:r>
              <a:rPr lang="en-GB" sz="1200" b="1" dirty="0">
                <a:solidFill>
                  <a:schemeClr val="bg1"/>
                </a:solidFill>
              </a:rPr>
              <a:t>Critical for Referrals: </a:t>
            </a:r>
            <a:r>
              <a:rPr lang="en-GB" sz="1200" dirty="0">
                <a:solidFill>
                  <a:schemeClr val="bg1"/>
                </a:solidFill>
              </a:rPr>
              <a:t>It is the benchmark against which all referrals to the MASH (Multi-Agency Safeguarding Hub) are assessed. Using it ensures your referral is appropriately targeted and contains the right information.</a:t>
            </a:r>
          </a:p>
        </p:txBody>
      </p:sp>
      <p:grpSp>
        <p:nvGrpSpPr>
          <p:cNvPr id="2" name="Group 1">
            <a:extLst>
              <a:ext uri="{FF2B5EF4-FFF2-40B4-BE49-F238E27FC236}">
                <a16:creationId xmlns:a16="http://schemas.microsoft.com/office/drawing/2014/main" id="{D46C95B0-936F-4D7B-88EB-C2AEF4C4960F}"/>
              </a:ext>
            </a:extLst>
          </p:cNvPr>
          <p:cNvGrpSpPr/>
          <p:nvPr/>
        </p:nvGrpSpPr>
        <p:grpSpPr>
          <a:xfrm>
            <a:off x="4137479" y="677829"/>
            <a:ext cx="4581217" cy="3787842"/>
            <a:chOff x="4137479" y="677829"/>
            <a:chExt cx="4581217" cy="3787842"/>
          </a:xfrm>
        </p:grpSpPr>
        <p:pic>
          <p:nvPicPr>
            <p:cNvPr id="5" name="Picture 4" descr="A screenshot of a computer&#10;&#10;AI-generated content may be incorrect.">
              <a:extLst>
                <a:ext uri="{FF2B5EF4-FFF2-40B4-BE49-F238E27FC236}">
                  <a16:creationId xmlns:a16="http://schemas.microsoft.com/office/drawing/2014/main" id="{86299B1C-7592-0400-3361-3CAF1A7BF38D}"/>
                </a:ext>
              </a:extLst>
            </p:cNvPr>
            <p:cNvPicPr>
              <a:picLocks noChangeAspect="1"/>
            </p:cNvPicPr>
            <p:nvPr/>
          </p:nvPicPr>
          <p:blipFill>
            <a:blip r:embed="rId2" cstate="print">
              <a:extLst>
                <a:ext uri="{28A0092B-C50C-407E-A947-70E740481C1C}">
                  <a14:useLocalDpi xmlns:a14="http://schemas.microsoft.com/office/drawing/2010/main" val="0"/>
                </a:ext>
              </a:extLst>
            </a:blip>
            <a:srcRect l="13000" t="13925" r="10642"/>
            <a:stretch>
              <a:fillRect/>
            </a:stretch>
          </p:blipFill>
          <p:spPr>
            <a:xfrm>
              <a:off x="4245065" y="1818164"/>
              <a:ext cx="4473631" cy="2647507"/>
            </a:xfrm>
            <a:prstGeom prst="rect">
              <a:avLst/>
            </a:prstGeom>
            <a:ln w="38100">
              <a:solidFill>
                <a:schemeClr val="bg1"/>
              </a:solidFill>
            </a:ln>
          </p:spPr>
        </p:pic>
        <p:sp>
          <p:nvSpPr>
            <p:cNvPr id="7" name="TextBox 6">
              <a:extLst>
                <a:ext uri="{FF2B5EF4-FFF2-40B4-BE49-F238E27FC236}">
                  <a16:creationId xmlns:a16="http://schemas.microsoft.com/office/drawing/2014/main" id="{E77D88B3-FE2B-F6A6-9ED4-CE209352C75B}"/>
                </a:ext>
              </a:extLst>
            </p:cNvPr>
            <p:cNvSpPr txBox="1"/>
            <p:nvPr/>
          </p:nvSpPr>
          <p:spPr>
            <a:xfrm>
              <a:off x="4137479" y="677829"/>
              <a:ext cx="4338083" cy="923330"/>
            </a:xfrm>
            <a:prstGeom prst="rect">
              <a:avLst/>
            </a:prstGeom>
            <a:noFill/>
          </p:spPr>
          <p:txBody>
            <a:bodyPr wrap="square">
              <a:spAutoFit/>
            </a:bodyPr>
            <a:lstStyle/>
            <a:p>
              <a:r>
                <a:rPr lang="en-GB" b="1" dirty="0">
                  <a:solidFill>
                    <a:schemeClr val="bg1"/>
                  </a:solidFill>
                </a:rPr>
                <a:t>Bookmark This Essential Resource Today:</a:t>
              </a:r>
              <a:br>
                <a:rPr lang="en-GB" dirty="0">
                  <a:solidFill>
                    <a:schemeClr val="bg1"/>
                  </a:solidFill>
                </a:rPr>
              </a:br>
              <a:r>
                <a:rPr lang="en-GB" dirty="0">
                  <a:solidFill>
                    <a:schemeClr val="bg1"/>
                  </a:solidFill>
                  <a:hlinkClick r:id="rId3">
                    <a:extLst>
                      <a:ext uri="{A12FA001-AC4F-418D-AE19-62706E023703}">
                        <ahyp:hlinkClr xmlns:ahyp="http://schemas.microsoft.com/office/drawing/2018/hyperlinkcolor" val="tx"/>
                      </a:ext>
                    </a:extLst>
                  </a:hlinkClick>
                </a:rPr>
                <a:t>https://www.londonsafeguardingchildrenprocedures.co.uk/thresholds.html</a:t>
              </a:r>
              <a:endParaRPr lang="en-GB" dirty="0"/>
            </a:p>
          </p:txBody>
        </p:sp>
      </p:grpSp>
    </p:spTree>
    <p:extLst>
      <p:ext uri="{BB962C8B-B14F-4D97-AF65-F5344CB8AC3E}">
        <p14:creationId xmlns:p14="http://schemas.microsoft.com/office/powerpoint/2010/main" val="265179386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AFB30D-E90E-7D51-DE1E-FC705FBFD7C2}"/>
              </a:ext>
            </a:extLst>
          </p:cNvPr>
          <p:cNvSpPr txBox="1"/>
          <p:nvPr/>
        </p:nvSpPr>
        <p:spPr>
          <a:xfrm>
            <a:off x="340243" y="480139"/>
            <a:ext cx="3904212" cy="1756886"/>
          </a:xfrm>
          <a:prstGeom prst="roundRect">
            <a:avLst>
              <a:gd name="adj" fmla="val 4394"/>
            </a:avLst>
          </a:prstGeom>
          <a:solidFill>
            <a:schemeClr val="accent2"/>
          </a:solidFill>
        </p:spPr>
        <p:txBody>
          <a:bodyPr wrap="square" numCol="1">
            <a:spAutoFit/>
          </a:bodyPr>
          <a:lstStyle/>
          <a:p>
            <a:pPr algn="l">
              <a:spcAft>
                <a:spcPts val="600"/>
              </a:spcAft>
              <a:buNone/>
            </a:pPr>
            <a:r>
              <a:rPr lang="en-GB" sz="1200" b="1" dirty="0">
                <a:solidFill>
                  <a:schemeClr val="bg1"/>
                </a:solidFill>
              </a:rPr>
              <a:t>How to Use It in Practice:</a:t>
            </a:r>
          </a:p>
          <a:p>
            <a:pPr marL="228600" indent="-228600" algn="l">
              <a:spcAft>
                <a:spcPts val="600"/>
              </a:spcAft>
              <a:buFont typeface="+mj-lt"/>
              <a:buAutoNum type="arabicPeriod"/>
            </a:pPr>
            <a:r>
              <a:rPr lang="en-GB" sz="1200" b="1" dirty="0">
                <a:solidFill>
                  <a:schemeClr val="bg1"/>
                </a:solidFill>
              </a:rPr>
              <a:t>Assess: </a:t>
            </a:r>
            <a:r>
              <a:rPr lang="en-GB" sz="1200" dirty="0">
                <a:solidFill>
                  <a:schemeClr val="bg1"/>
                </a:solidFill>
              </a:rPr>
              <a:t>When you have a concern, use the matrix to compare the child's circumstances against the detailed descriptors for each level (Universal, Early Help, Child in Need, Child Protection).</a:t>
            </a:r>
          </a:p>
          <a:p>
            <a:pPr marL="228600" indent="-228600" algn="l">
              <a:spcAft>
                <a:spcPts val="600"/>
              </a:spcAft>
              <a:buFont typeface="+mj-lt"/>
              <a:buAutoNum type="arabicPeriod"/>
            </a:pPr>
            <a:r>
              <a:rPr lang="en-GB" sz="1200" b="1" dirty="0">
                <a:solidFill>
                  <a:schemeClr val="bg1"/>
                </a:solidFill>
              </a:rPr>
              <a:t>Identify the Level: </a:t>
            </a:r>
            <a:r>
              <a:rPr lang="en-GB" sz="1200" dirty="0">
                <a:solidFill>
                  <a:schemeClr val="bg1"/>
                </a:solidFill>
              </a:rPr>
              <a:t>Pinpoint which threshold best matches the child's situation. This will clarify the most appropriate pathway for support.</a:t>
            </a:r>
          </a:p>
        </p:txBody>
      </p:sp>
      <p:sp>
        <p:nvSpPr>
          <p:cNvPr id="14" name="TextBox 13">
            <a:extLst>
              <a:ext uri="{FF2B5EF4-FFF2-40B4-BE49-F238E27FC236}">
                <a16:creationId xmlns:a16="http://schemas.microsoft.com/office/drawing/2014/main" id="{00AE58CC-4589-364E-32A1-B9357209F0CB}"/>
              </a:ext>
            </a:extLst>
          </p:cNvPr>
          <p:cNvSpPr txBox="1"/>
          <p:nvPr/>
        </p:nvSpPr>
        <p:spPr>
          <a:xfrm>
            <a:off x="4465674" y="359523"/>
            <a:ext cx="4338083" cy="800219"/>
          </a:xfrm>
          <a:prstGeom prst="rect">
            <a:avLst/>
          </a:prstGeom>
          <a:noFill/>
        </p:spPr>
        <p:txBody>
          <a:bodyPr wrap="square">
            <a:spAutoFit/>
          </a:bodyPr>
          <a:lstStyle/>
          <a:p>
            <a:r>
              <a:rPr lang="en-GB" b="1" dirty="0">
                <a:solidFill>
                  <a:schemeClr val="bg1"/>
                </a:solidFill>
              </a:rPr>
              <a:t>Download a copy of the matrix:</a:t>
            </a:r>
            <a:br>
              <a:rPr lang="en-GB" dirty="0">
                <a:solidFill>
                  <a:schemeClr val="bg1"/>
                </a:solidFill>
              </a:rPr>
            </a:br>
            <a:r>
              <a:rPr lang="en-GB" sz="1400" dirty="0">
                <a:solidFill>
                  <a:schemeClr val="bg1"/>
                </a:solidFill>
                <a:hlinkClick r:id="rId2"/>
              </a:rPr>
              <a:t>https://www.londonsafeguardingchildrenprocedures.co.uk/files/threshold.pdf</a:t>
            </a:r>
            <a:endParaRPr lang="en-GB" dirty="0"/>
          </a:p>
        </p:txBody>
      </p:sp>
      <p:pic>
        <p:nvPicPr>
          <p:cNvPr id="3" name="Picture 2">
            <a:extLst>
              <a:ext uri="{FF2B5EF4-FFF2-40B4-BE49-F238E27FC236}">
                <a16:creationId xmlns:a16="http://schemas.microsoft.com/office/drawing/2014/main" id="{5BB5B7BA-11F2-8AD1-5F83-569AFCA480AA}"/>
              </a:ext>
            </a:extLst>
          </p:cNvPr>
          <p:cNvPicPr>
            <a:picLocks noChangeAspect="1"/>
          </p:cNvPicPr>
          <p:nvPr/>
        </p:nvPicPr>
        <p:blipFill>
          <a:blip r:embed="rId3">
            <a:alphaModFix amt="70000"/>
          </a:blip>
          <a:stretch>
            <a:fillRect/>
          </a:stretch>
        </p:blipFill>
        <p:spPr>
          <a:xfrm>
            <a:off x="4653008" y="1159742"/>
            <a:ext cx="2796585" cy="3519147"/>
          </a:xfrm>
          <a:prstGeom prst="rect">
            <a:avLst/>
          </a:prstGeom>
          <a:effectLst>
            <a:outerShdw blurRad="63500" sx="102000" sy="102000" algn="ctr" rotWithShape="0">
              <a:prstClr val="black">
                <a:alpha val="40000"/>
              </a:prstClr>
            </a:outerShdw>
          </a:effectLst>
        </p:spPr>
      </p:pic>
      <p:graphicFrame>
        <p:nvGraphicFramePr>
          <p:cNvPr id="6" name="Table 5">
            <a:extLst>
              <a:ext uri="{FF2B5EF4-FFF2-40B4-BE49-F238E27FC236}">
                <a16:creationId xmlns:a16="http://schemas.microsoft.com/office/drawing/2014/main" id="{0D5E11C8-3415-04AE-5E86-AF9103FAF8D1}"/>
              </a:ext>
            </a:extLst>
          </p:cNvPr>
          <p:cNvGraphicFramePr>
            <a:graphicFrameLocks noGrp="1"/>
          </p:cNvGraphicFramePr>
          <p:nvPr>
            <p:extLst>
              <p:ext uri="{D42A27DB-BD31-4B8C-83A1-F6EECF244321}">
                <p14:modId xmlns:p14="http://schemas.microsoft.com/office/powerpoint/2010/main" val="3278602623"/>
              </p:ext>
            </p:extLst>
          </p:nvPr>
        </p:nvGraphicFramePr>
        <p:xfrm>
          <a:off x="340243" y="2507214"/>
          <a:ext cx="3904212" cy="2226120"/>
        </p:xfrm>
        <a:graphic>
          <a:graphicData uri="http://schemas.openxmlformats.org/drawingml/2006/table">
            <a:tbl>
              <a:tblPr firstRow="1" bandRow="1">
                <a:tableStyleId>{5C22544A-7EE6-4342-B048-85BDC9FD1C3A}</a:tableStyleId>
              </a:tblPr>
              <a:tblGrid>
                <a:gridCol w="928999">
                  <a:extLst>
                    <a:ext uri="{9D8B030D-6E8A-4147-A177-3AD203B41FA5}">
                      <a16:colId xmlns:a16="http://schemas.microsoft.com/office/drawing/2014/main" val="647485133"/>
                    </a:ext>
                  </a:extLst>
                </a:gridCol>
                <a:gridCol w="2975213">
                  <a:extLst>
                    <a:ext uri="{9D8B030D-6E8A-4147-A177-3AD203B41FA5}">
                      <a16:colId xmlns:a16="http://schemas.microsoft.com/office/drawing/2014/main" val="3079390466"/>
                    </a:ext>
                  </a:extLst>
                </a:gridCol>
              </a:tblGrid>
              <a:tr h="392935">
                <a:tc>
                  <a:txBody>
                    <a:bodyPr/>
                    <a:lstStyle/>
                    <a:p>
                      <a:pPr algn="ctr"/>
                      <a:r>
                        <a:rPr lang="en-GB" sz="1050" dirty="0">
                          <a:solidFill>
                            <a:schemeClr val="bg1"/>
                          </a:solidFill>
                        </a:rPr>
                        <a:t>Outcome of assessment</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chemeClr val="tx2"/>
                    </a:solidFill>
                  </a:tcPr>
                </a:tc>
                <a:tc>
                  <a:txBody>
                    <a:bodyPr/>
                    <a:lstStyle/>
                    <a:p>
                      <a:r>
                        <a:rPr lang="en-GB" sz="1000" dirty="0">
                          <a:solidFill>
                            <a:schemeClr val="bg1"/>
                          </a:solidFill>
                        </a:rPr>
                        <a:t>Action</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789299537"/>
                  </a:ext>
                </a:extLst>
              </a:tr>
              <a:tr h="504000">
                <a:tc>
                  <a:txBody>
                    <a:bodyPr/>
                    <a:lstStyle/>
                    <a:p>
                      <a:pPr algn="ctr"/>
                      <a:r>
                        <a:rPr lang="en-GB" sz="1200" b="1" dirty="0"/>
                        <a:t>Level  2</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rgbClr val="00B050"/>
                    </a:solidFill>
                  </a:tcPr>
                </a:tc>
                <a:tc>
                  <a:txBody>
                    <a:bodyPr/>
                    <a:lstStyle/>
                    <a:p>
                      <a:r>
                        <a:rPr lang="en-GB" sz="800" dirty="0">
                          <a:solidFill>
                            <a:schemeClr val="bg1"/>
                          </a:solidFill>
                        </a:rPr>
                        <a:t>This indicated an Early Help / Family Hubs response. You lead on a completing an Early Help Assessment and forming a Team Around the Family. </a:t>
                      </a:r>
                      <a:r>
                        <a:rPr lang="en-GB" sz="800" b="1" dirty="0">
                          <a:solidFill>
                            <a:schemeClr val="bg1"/>
                          </a:solidFill>
                        </a:rPr>
                        <a:t>This level does not require a referral to the MASH.</a:t>
                      </a:r>
                      <a:endParaRPr lang="en-GB" sz="800" dirty="0">
                        <a:solidFill>
                          <a:schemeClr val="bg1"/>
                        </a:solidFill>
                      </a:endParaRP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tcPr>
                </a:tc>
                <a:extLst>
                  <a:ext uri="{0D108BD9-81ED-4DB2-BD59-A6C34878D82A}">
                    <a16:rowId xmlns:a16="http://schemas.microsoft.com/office/drawing/2014/main" val="2253870949"/>
                  </a:ext>
                </a:extLst>
              </a:tr>
              <a:tr h="655320">
                <a:tc>
                  <a:txBody>
                    <a:bodyPr/>
                    <a:lstStyle/>
                    <a:p>
                      <a:pPr algn="ctr"/>
                      <a:r>
                        <a:rPr lang="en-GB" sz="1200" b="1" dirty="0"/>
                        <a:t>Level 3</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rgbClr val="FF9933"/>
                    </a:solidFill>
                  </a:tcPr>
                </a:tc>
                <a:tc rowSpan="2">
                  <a:txBody>
                    <a:bodyPr/>
                    <a:lstStyle/>
                    <a:p>
                      <a:r>
                        <a:rPr lang="en-GB" sz="800" dirty="0">
                          <a:solidFill>
                            <a:schemeClr val="bg1"/>
                          </a:solidFill>
                        </a:rPr>
                        <a:t>A level 3 or 4 indicates a need for Children’s Social Care involvement. This is your trigger to make a referral to the MASH using the Threshold Guidance and Continuum of Need matrix to support your professional judgment — not replace it.</a:t>
                      </a:r>
                      <a:br>
                        <a:rPr lang="en-GB" sz="800" dirty="0">
                          <a:solidFill>
                            <a:schemeClr val="bg1"/>
                          </a:solidFill>
                        </a:rPr>
                      </a:br>
                      <a:endParaRPr lang="en-GB" sz="800" dirty="0">
                        <a:solidFill>
                          <a:schemeClr val="bg1"/>
                        </a:solidFill>
                      </a:endParaRPr>
                    </a:p>
                    <a:p>
                      <a:r>
                        <a:rPr lang="en-GB" sz="800" dirty="0">
                          <a:solidFill>
                            <a:schemeClr val="bg1"/>
                          </a:solidFill>
                        </a:rPr>
                        <a:t>Professionals are encouraged to be descriptive rather than prescriptive: provide clear, contextual information that reflects the child’s unique circumstances rather than copying indicators directly from the matrix. This ensures MASH can accurately assess the nuances of need, harm, and risk.</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tcPr>
                </a:tc>
                <a:extLst>
                  <a:ext uri="{0D108BD9-81ED-4DB2-BD59-A6C34878D82A}">
                    <a16:rowId xmlns:a16="http://schemas.microsoft.com/office/drawing/2014/main" val="2170735736"/>
                  </a:ext>
                </a:extLst>
              </a:tr>
              <a:tr h="655320">
                <a:tc>
                  <a:txBody>
                    <a:bodyPr/>
                    <a:lstStyle/>
                    <a:p>
                      <a:pPr algn="ctr"/>
                      <a:r>
                        <a:rPr lang="en-GB" sz="1200" b="1" dirty="0"/>
                        <a:t>Level 4</a:t>
                      </a: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solidFill>
                      <a:srgbClr val="C00000"/>
                    </a:solidFill>
                  </a:tcPr>
                </a:tc>
                <a:tc vMerge="1">
                  <a:txBody>
                    <a:bodyPr/>
                    <a:lstStyle/>
                    <a:p>
                      <a:endParaRPr lang="en-GB" sz="1000" dirty="0">
                        <a:solidFill>
                          <a:schemeClr val="bg1"/>
                        </a:solidFill>
                      </a:endParaRPr>
                    </a:p>
                  </a:txBody>
                  <a:tcPr anchor="ctr">
                    <a:lnL w="57150" cap="flat" cmpd="sng" algn="ctr">
                      <a:solidFill>
                        <a:schemeClr val="bg1">
                          <a:lumMod val="10000"/>
                          <a:lumOff val="90000"/>
                        </a:schemeClr>
                      </a:solidFill>
                      <a:prstDash val="solid"/>
                      <a:round/>
                      <a:headEnd type="none" w="med" len="med"/>
                      <a:tailEnd type="none" w="med" len="med"/>
                    </a:lnL>
                    <a:lnR w="57150" cap="flat" cmpd="sng" algn="ctr">
                      <a:solidFill>
                        <a:schemeClr val="bg1">
                          <a:lumMod val="10000"/>
                          <a:lumOff val="90000"/>
                        </a:schemeClr>
                      </a:solidFill>
                      <a:prstDash val="solid"/>
                      <a:round/>
                      <a:headEnd type="none" w="med" len="med"/>
                      <a:tailEnd type="none" w="med" len="med"/>
                    </a:lnR>
                    <a:lnT w="57150" cap="flat" cmpd="sng" algn="ctr">
                      <a:solidFill>
                        <a:schemeClr val="bg1">
                          <a:lumMod val="10000"/>
                          <a:lumOff val="90000"/>
                        </a:schemeClr>
                      </a:solidFill>
                      <a:prstDash val="solid"/>
                      <a:round/>
                      <a:headEnd type="none" w="med" len="med"/>
                      <a:tailEnd type="none" w="med" len="med"/>
                    </a:lnT>
                    <a:lnB w="57150" cap="flat" cmpd="sng" algn="ctr">
                      <a:solidFill>
                        <a:schemeClr val="bg1">
                          <a:lumMod val="10000"/>
                          <a:lumOff val="90000"/>
                        </a:schemeClr>
                      </a:solidFill>
                      <a:prstDash val="solid"/>
                      <a:round/>
                      <a:headEnd type="none" w="med" len="med"/>
                      <a:tailEnd type="none" w="med" len="med"/>
                    </a:lnB>
                  </a:tcPr>
                </a:tc>
                <a:extLst>
                  <a:ext uri="{0D108BD9-81ED-4DB2-BD59-A6C34878D82A}">
                    <a16:rowId xmlns:a16="http://schemas.microsoft.com/office/drawing/2014/main" val="828272174"/>
                  </a:ext>
                </a:extLst>
              </a:tr>
            </a:tbl>
          </a:graphicData>
        </a:graphic>
      </p:graphicFrame>
      <p:pic>
        <p:nvPicPr>
          <p:cNvPr id="7" name="Picture 6" descr="A screenshot of a computer&#10;&#10;AI-generated content may be incorrect.">
            <a:extLst>
              <a:ext uri="{FF2B5EF4-FFF2-40B4-BE49-F238E27FC236}">
                <a16:creationId xmlns:a16="http://schemas.microsoft.com/office/drawing/2014/main" id="{3A02B074-E89F-B43B-A616-CE4A6AE916B9}"/>
              </a:ext>
            </a:extLst>
          </p:cNvPr>
          <p:cNvPicPr>
            <a:picLocks noChangeAspect="1"/>
          </p:cNvPicPr>
          <p:nvPr/>
        </p:nvPicPr>
        <p:blipFill>
          <a:blip r:embed="rId4" cstate="print">
            <a:extLst>
              <a:ext uri="{28A0092B-C50C-407E-A947-70E740481C1C}">
                <a14:useLocalDpi xmlns:a14="http://schemas.microsoft.com/office/drawing/2010/main" val="0"/>
              </a:ext>
            </a:extLst>
          </a:blip>
          <a:srcRect l="14667" t="32816" r="11704" b="2299"/>
          <a:stretch>
            <a:fillRect/>
          </a:stretch>
        </p:blipFill>
        <p:spPr>
          <a:xfrm>
            <a:off x="5281210" y="2934268"/>
            <a:ext cx="3331052" cy="1577791"/>
          </a:xfrm>
          <a:prstGeom prst="flowChartDocumen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47560839"/>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9AEB80-C33A-7776-FC7D-B5F25074EB09}"/>
              </a:ext>
            </a:extLst>
          </p:cNvPr>
          <p:cNvSpPr/>
          <p:nvPr/>
        </p:nvSpPr>
        <p:spPr>
          <a:xfrm>
            <a:off x="0" y="1496291"/>
            <a:ext cx="9144000" cy="21553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latin typeface="+mj-lt"/>
            </a:endParaRPr>
          </a:p>
        </p:txBody>
      </p:sp>
      <p:sp>
        <p:nvSpPr>
          <p:cNvPr id="2" name="Text Placeholder 1">
            <a:extLst>
              <a:ext uri="{FF2B5EF4-FFF2-40B4-BE49-F238E27FC236}">
                <a16:creationId xmlns:a16="http://schemas.microsoft.com/office/drawing/2014/main" id="{375F8CE2-E763-7923-F8C3-6F78895220FA}"/>
              </a:ext>
            </a:extLst>
          </p:cNvPr>
          <p:cNvSpPr>
            <a:spLocks noGrp="1"/>
          </p:cNvSpPr>
          <p:nvPr>
            <p:ph type="body" sz="quarter" idx="10"/>
          </p:nvPr>
        </p:nvSpPr>
        <p:spPr>
          <a:xfrm>
            <a:off x="264492" y="2038527"/>
            <a:ext cx="8511778" cy="647395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600" dirty="0">
                <a:solidFill>
                  <a:schemeClr val="bg1"/>
                </a:solidFill>
                <a:latin typeface="+mj-lt"/>
              </a:rPr>
              <a:t>“Getting consent prevents me from sharing information”</a:t>
            </a:r>
            <a:endParaRPr lang="en-GB" sz="3600" dirty="0">
              <a:solidFill>
                <a:schemeClr val="bg1"/>
              </a:solidFill>
              <a:latin typeface="+mj-lt"/>
            </a:endParaRPr>
          </a:p>
        </p:txBody>
      </p:sp>
    </p:spTree>
    <p:extLst>
      <p:ext uri="{BB962C8B-B14F-4D97-AF65-F5344CB8AC3E}">
        <p14:creationId xmlns:p14="http://schemas.microsoft.com/office/powerpoint/2010/main" val="567148979"/>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DDB59EF-FA96-D5DF-05B2-0182F0B8FC9E}"/>
              </a:ext>
            </a:extLst>
          </p:cNvPr>
          <p:cNvSpPr>
            <a:spLocks/>
          </p:cNvSpPr>
          <p:nvPr/>
        </p:nvSpPr>
        <p:spPr>
          <a:xfrm>
            <a:off x="406040" y="3760386"/>
            <a:ext cx="3778883" cy="1105040"/>
          </a:xfrm>
          <a:prstGeom prst="roundRect">
            <a:avLst>
              <a:gd name="adj" fmla="val 75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D79CD9D-7F4D-632E-AEF1-FCBA5396B968}"/>
              </a:ext>
            </a:extLst>
          </p:cNvPr>
          <p:cNvSpPr txBox="1"/>
          <p:nvPr/>
        </p:nvSpPr>
        <p:spPr>
          <a:xfrm>
            <a:off x="355480" y="802256"/>
            <a:ext cx="8088732" cy="2995307"/>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lnSpc>
                <a:spcPct val="150000"/>
              </a:lnSpc>
            </a:pPr>
            <a:r>
              <a:rPr lang="en-US" sz="1200" b="1" i="0" dirty="0">
                <a:solidFill>
                  <a:srgbClr val="303030"/>
                </a:solidFill>
                <a:effectLst/>
                <a:latin typeface="Leelawadee" panose="020B0502040204020203" pitchFamily="34" charset="-34"/>
                <a:cs typeface="Leelawadee" panose="020B0502040204020203" pitchFamily="34" charset="-34"/>
              </a:rPr>
              <a:t>The guidance says,</a:t>
            </a:r>
          </a:p>
          <a:p>
            <a:pPr algn="l">
              <a:lnSpc>
                <a:spcPct val="150000"/>
              </a:lnSpc>
            </a:pPr>
            <a:endParaRPr lang="en-US" sz="500" b="0" i="0" dirty="0">
              <a:solidFill>
                <a:srgbClr val="303030"/>
              </a:solidFill>
              <a:effectLst/>
              <a:latin typeface="Leelawadee" panose="020B0502040204020203" pitchFamily="34" charset="-34"/>
              <a:cs typeface="Leelawadee" panose="020B0502040204020203" pitchFamily="34" charset="-34"/>
            </a:endParaRPr>
          </a:p>
          <a:p>
            <a:pPr>
              <a:lnSpc>
                <a:spcPct val="150000"/>
              </a:lnSpc>
            </a:pPr>
            <a:r>
              <a:rPr lang="en-GB" sz="1200" dirty="0">
                <a:solidFill>
                  <a:srgbClr val="303030"/>
                </a:solidFill>
                <a:cs typeface="Leelawadee" panose="020B0502040204020203" pitchFamily="34" charset="-34"/>
              </a:rPr>
              <a:t>“The Data Protection Act 2018 and UK General Data Protection Regulation (UK GDPR) supports the sharing of relevant information for the purposes of keeping children safe. </a:t>
            </a:r>
            <a:r>
              <a:rPr lang="en-GB" sz="1200" b="1" dirty="0">
                <a:solidFill>
                  <a:srgbClr val="303030"/>
                </a:solidFill>
                <a:cs typeface="Leelawadee" panose="020B0502040204020203" pitchFamily="34" charset="-34"/>
              </a:rPr>
              <a:t>Fears about sharing information must not be allowed to stand in the way of safeguarding </a:t>
            </a:r>
            <a:r>
              <a:rPr lang="en-GB" sz="1200" dirty="0">
                <a:solidFill>
                  <a:srgbClr val="303030"/>
                </a:solidFill>
                <a:cs typeface="Leelawadee" panose="020B0502040204020203" pitchFamily="34" charset="-34"/>
              </a:rPr>
              <a:t>and promoting the welfare of children.”</a:t>
            </a:r>
          </a:p>
          <a:p>
            <a:pPr>
              <a:lnSpc>
                <a:spcPct val="150000"/>
              </a:lnSpc>
            </a:pPr>
            <a:endParaRPr lang="en-GB" sz="500" b="1" dirty="0">
              <a:solidFill>
                <a:srgbClr val="303030"/>
              </a:solidFill>
              <a:cs typeface="Leelawadee" panose="020B0502040204020203" pitchFamily="34" charset="-34"/>
            </a:endParaRPr>
          </a:p>
          <a:p>
            <a:pPr>
              <a:lnSpc>
                <a:spcPct val="150000"/>
              </a:lnSpc>
            </a:pPr>
            <a:r>
              <a:rPr lang="en-GB" sz="1200" b="1" dirty="0">
                <a:solidFill>
                  <a:srgbClr val="303030"/>
                </a:solidFill>
                <a:cs typeface="Leelawadee" panose="020B0502040204020203" pitchFamily="34" charset="-34"/>
              </a:rPr>
              <a:t>“.. all organisations and agencies should have arrangements in place that set out clearly the processes and the principles for sharing information. The arrangements should cover how information will be shared with their own organisation/agency and with others who may be involved in a child’s life.”</a:t>
            </a:r>
          </a:p>
          <a:p>
            <a:pPr>
              <a:lnSpc>
                <a:spcPct val="150000"/>
              </a:lnSpc>
            </a:pPr>
            <a:endParaRPr lang="en-GB" sz="500" dirty="0">
              <a:solidFill>
                <a:srgbClr val="303030"/>
              </a:solidFill>
              <a:cs typeface="Leelawadee" panose="020B0502040204020203" pitchFamily="34" charset="-34"/>
            </a:endParaRPr>
          </a:p>
          <a:p>
            <a:pPr>
              <a:lnSpc>
                <a:spcPct val="150000"/>
              </a:lnSpc>
            </a:pPr>
            <a:r>
              <a:rPr lang="en-GB" sz="1200" dirty="0">
                <a:solidFill>
                  <a:srgbClr val="303030"/>
                </a:solidFill>
                <a:cs typeface="Leelawadee" panose="020B0502040204020203" pitchFamily="34" charset="-34"/>
              </a:rPr>
              <a:t>“.. The legal bases that may be appropriate for sharing data in these circumstances could be “legal obligation” or “public task”, which includes the performance of a task in the public interest or the exercise of official authority.”</a:t>
            </a:r>
            <a:endParaRPr lang="en-US" sz="600" dirty="0">
              <a:solidFill>
                <a:srgbClr val="303030"/>
              </a:solidFill>
              <a:cs typeface="Leelawadee" panose="020B0502040204020203" pitchFamily="34" charset="-34"/>
            </a:endParaRPr>
          </a:p>
        </p:txBody>
      </p:sp>
      <p:sp>
        <p:nvSpPr>
          <p:cNvPr id="6" name="TextBox 5">
            <a:extLst>
              <a:ext uri="{FF2B5EF4-FFF2-40B4-BE49-F238E27FC236}">
                <a16:creationId xmlns:a16="http://schemas.microsoft.com/office/drawing/2014/main" id="{1233F5A5-5281-437E-9B70-5A5A0B25E9E2}"/>
              </a:ext>
            </a:extLst>
          </p:cNvPr>
          <p:cNvSpPr txBox="1"/>
          <p:nvPr/>
        </p:nvSpPr>
        <p:spPr>
          <a:xfrm>
            <a:off x="474279" y="3763561"/>
            <a:ext cx="2957811" cy="246221"/>
          </a:xfrm>
          <a:prstGeom prst="rect">
            <a:avLst/>
          </a:prstGeom>
          <a:noFill/>
        </p:spPr>
        <p:txBody>
          <a:bodyPr wrap="square" rtlCol="0">
            <a:spAutoFit/>
          </a:bodyPr>
          <a:lstStyle/>
          <a:p>
            <a:r>
              <a:rPr lang="en-US" sz="1000" b="1" dirty="0">
                <a:solidFill>
                  <a:srgbClr val="303030"/>
                </a:solidFill>
                <a:latin typeface="Leelawadee" panose="020B0502040204020203" pitchFamily="34" charset="-34"/>
                <a:cs typeface="Leelawadee" panose="020B0502040204020203" pitchFamily="34" charset="-34"/>
              </a:rPr>
              <a:t>Relevant Guidance:</a:t>
            </a:r>
            <a:endParaRPr lang="en-GB" sz="1000" dirty="0"/>
          </a:p>
        </p:txBody>
      </p:sp>
      <p:grpSp>
        <p:nvGrpSpPr>
          <p:cNvPr id="9" name="Group 8">
            <a:extLst>
              <a:ext uri="{FF2B5EF4-FFF2-40B4-BE49-F238E27FC236}">
                <a16:creationId xmlns:a16="http://schemas.microsoft.com/office/drawing/2014/main" id="{5D7E7114-7E44-6BE7-A63A-B06E6E2B4037}"/>
              </a:ext>
            </a:extLst>
          </p:cNvPr>
          <p:cNvGrpSpPr/>
          <p:nvPr/>
        </p:nvGrpSpPr>
        <p:grpSpPr>
          <a:xfrm>
            <a:off x="522046" y="4028856"/>
            <a:ext cx="3613849" cy="215444"/>
            <a:chOff x="522046" y="4028856"/>
            <a:chExt cx="3613849" cy="215444"/>
          </a:xfrm>
        </p:grpSpPr>
        <p:sp>
          <p:nvSpPr>
            <p:cNvPr id="7" name="TextBox 6">
              <a:extLst>
                <a:ext uri="{FF2B5EF4-FFF2-40B4-BE49-F238E27FC236}">
                  <a16:creationId xmlns:a16="http://schemas.microsoft.com/office/drawing/2014/main" id="{B6C500B4-AC6F-AFF7-C002-4E446AE4882D}"/>
                </a:ext>
              </a:extLst>
            </p:cNvPr>
            <p:cNvSpPr txBox="1"/>
            <p:nvPr/>
          </p:nvSpPr>
          <p:spPr>
            <a:xfrm>
              <a:off x="620479" y="4028856"/>
              <a:ext cx="3515416" cy="215444"/>
            </a:xfrm>
            <a:prstGeom prst="rect">
              <a:avLst/>
            </a:prstGeom>
            <a:noFill/>
          </p:spPr>
          <p:txBody>
            <a:bodyPr wrap="square" rtlCol="0">
              <a:spAutoFit/>
            </a:bodyPr>
            <a:lstStyle/>
            <a:p>
              <a:r>
                <a:rPr lang="en-US" sz="800" b="1" dirty="0">
                  <a:solidFill>
                    <a:srgbClr val="303030"/>
                  </a:solidFill>
                  <a:latin typeface="Leelawadee" panose="020B0502040204020203" pitchFamily="34" charset="-34"/>
                  <a:cs typeface="Leelawadee" panose="020B0502040204020203" pitchFamily="34" charset="-34"/>
                  <a:hlinkClick r:id="rId3"/>
                </a:rPr>
                <a:t>Working Together to Safeguarding Children: Information Sharing</a:t>
              </a:r>
              <a:r>
                <a:rPr lang="en-US"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4" name="Graphic 3" descr="List with solid fill">
              <a:extLst>
                <a:ext uri="{FF2B5EF4-FFF2-40B4-BE49-F238E27FC236}">
                  <a16:creationId xmlns:a16="http://schemas.microsoft.com/office/drawing/2014/main" id="{E0E4C4ED-C281-1054-A099-1262848FAA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046" y="4035867"/>
              <a:ext cx="180000" cy="180000"/>
            </a:xfrm>
            <a:prstGeom prst="rect">
              <a:avLst/>
            </a:prstGeom>
          </p:spPr>
        </p:pic>
      </p:grpSp>
      <p:sp>
        <p:nvSpPr>
          <p:cNvPr id="3" name="Title 2">
            <a:extLst>
              <a:ext uri="{FF2B5EF4-FFF2-40B4-BE49-F238E27FC236}">
                <a16:creationId xmlns:a16="http://schemas.microsoft.com/office/drawing/2014/main" id="{A969DB1D-0D04-0349-9CED-4BD6878C8451}"/>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600" dirty="0">
                <a:solidFill>
                  <a:schemeClr val="bg1"/>
                </a:solidFill>
                <a:latin typeface="+mj-lt"/>
              </a:rPr>
              <a:t>Working Together to Safeguard Children 2023</a:t>
            </a:r>
          </a:p>
        </p:txBody>
      </p:sp>
      <p:grpSp>
        <p:nvGrpSpPr>
          <p:cNvPr id="10" name="Group 9">
            <a:extLst>
              <a:ext uri="{FF2B5EF4-FFF2-40B4-BE49-F238E27FC236}">
                <a16:creationId xmlns:a16="http://schemas.microsoft.com/office/drawing/2014/main" id="{0D85A82C-86C6-E062-4F4B-5A4E3BFEBACB}"/>
              </a:ext>
            </a:extLst>
          </p:cNvPr>
          <p:cNvGrpSpPr/>
          <p:nvPr/>
        </p:nvGrpSpPr>
        <p:grpSpPr>
          <a:xfrm>
            <a:off x="522981" y="4287839"/>
            <a:ext cx="3613849" cy="215444"/>
            <a:chOff x="522046" y="4028856"/>
            <a:chExt cx="3613849" cy="215444"/>
          </a:xfrm>
        </p:grpSpPr>
        <p:sp>
          <p:nvSpPr>
            <p:cNvPr id="11" name="TextBox 10">
              <a:extLst>
                <a:ext uri="{FF2B5EF4-FFF2-40B4-BE49-F238E27FC236}">
                  <a16:creationId xmlns:a16="http://schemas.microsoft.com/office/drawing/2014/main" id="{636D85FB-D755-A706-471E-8916C8495DA1}"/>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6"/>
                </a:rPr>
                <a:t>The Data Protection Act 2018</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2" name="Graphic 11" descr="List with solid fill">
              <a:extLst>
                <a:ext uri="{FF2B5EF4-FFF2-40B4-BE49-F238E27FC236}">
                  <a16:creationId xmlns:a16="http://schemas.microsoft.com/office/drawing/2014/main" id="{D0D9A42F-0007-0CF1-854F-4BC8D34115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046" y="4035867"/>
              <a:ext cx="180000" cy="180000"/>
            </a:xfrm>
            <a:prstGeom prst="rect">
              <a:avLst/>
            </a:prstGeom>
          </p:spPr>
        </p:pic>
      </p:grpSp>
      <p:grpSp>
        <p:nvGrpSpPr>
          <p:cNvPr id="13" name="Group 12">
            <a:extLst>
              <a:ext uri="{FF2B5EF4-FFF2-40B4-BE49-F238E27FC236}">
                <a16:creationId xmlns:a16="http://schemas.microsoft.com/office/drawing/2014/main" id="{7A5F2722-31D9-0569-DDAA-8AB8513B26BD}"/>
              </a:ext>
            </a:extLst>
          </p:cNvPr>
          <p:cNvGrpSpPr/>
          <p:nvPr/>
        </p:nvGrpSpPr>
        <p:grpSpPr>
          <a:xfrm>
            <a:off x="522046" y="4546822"/>
            <a:ext cx="3613849" cy="215444"/>
            <a:chOff x="522046" y="4028856"/>
            <a:chExt cx="3613849" cy="215444"/>
          </a:xfrm>
        </p:grpSpPr>
        <p:sp>
          <p:nvSpPr>
            <p:cNvPr id="14" name="TextBox 13">
              <a:extLst>
                <a:ext uri="{FF2B5EF4-FFF2-40B4-BE49-F238E27FC236}">
                  <a16:creationId xmlns:a16="http://schemas.microsoft.com/office/drawing/2014/main" id="{E2EE243B-330F-730A-85D8-BBB57CED8DF8}"/>
                </a:ext>
              </a:extLst>
            </p:cNvPr>
            <p:cNvSpPr txBox="1"/>
            <p:nvPr/>
          </p:nvSpPr>
          <p:spPr>
            <a:xfrm>
              <a:off x="620479" y="4028856"/>
              <a:ext cx="3515416" cy="215444"/>
            </a:xfrm>
            <a:prstGeom prst="rect">
              <a:avLst/>
            </a:prstGeom>
            <a:noFill/>
          </p:spPr>
          <p:txBody>
            <a:bodyPr wrap="square" rtlCol="0">
              <a:spAutoFit/>
            </a:bodyPr>
            <a:lstStyle/>
            <a:p>
              <a:r>
                <a:rPr lang="en-GB" sz="800" b="1" dirty="0">
                  <a:solidFill>
                    <a:srgbClr val="303030"/>
                  </a:solidFill>
                  <a:latin typeface="Leelawadee" panose="020B0502040204020203" pitchFamily="34" charset="-34"/>
                  <a:cs typeface="Leelawadee" panose="020B0502040204020203" pitchFamily="34" charset="-34"/>
                  <a:hlinkClick r:id="rId7"/>
                </a:rPr>
                <a:t>General Data Protection Regulation (UK GDPR)</a:t>
              </a:r>
              <a:r>
                <a:rPr lang="en-GB" sz="800" b="1" dirty="0">
                  <a:solidFill>
                    <a:srgbClr val="303030"/>
                  </a:solidFill>
                  <a:latin typeface="Leelawadee" panose="020B0502040204020203" pitchFamily="34" charset="-34"/>
                  <a:cs typeface="Leelawadee" panose="020B0502040204020203" pitchFamily="34" charset="-34"/>
                </a:rPr>
                <a:t> </a:t>
              </a:r>
              <a:r>
                <a:rPr lang="en-US" sz="800" b="1" dirty="0">
                  <a:solidFill>
                    <a:srgbClr val="303030"/>
                  </a:solidFill>
                  <a:latin typeface="Leelawadee" panose="020B0502040204020203" pitchFamily="34" charset="-34"/>
                  <a:cs typeface="Leelawadee" panose="020B0502040204020203" pitchFamily="34" charset="-34"/>
                  <a:sym typeface="Wingdings" panose="05000000000000000000" pitchFamily="2" charset="2"/>
                </a:rPr>
                <a:t></a:t>
              </a:r>
              <a:endParaRPr lang="en-GB" sz="800" dirty="0"/>
            </a:p>
          </p:txBody>
        </p:sp>
        <p:pic>
          <p:nvPicPr>
            <p:cNvPr id="15" name="Graphic 14" descr="List with solid fill">
              <a:extLst>
                <a:ext uri="{FF2B5EF4-FFF2-40B4-BE49-F238E27FC236}">
                  <a16:creationId xmlns:a16="http://schemas.microsoft.com/office/drawing/2014/main" id="{9CF723D2-E05E-A129-D566-0CAE10A4F6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046" y="4035867"/>
              <a:ext cx="180000" cy="180000"/>
            </a:xfrm>
            <a:prstGeom prst="rect">
              <a:avLst/>
            </a:prstGeom>
          </p:spPr>
        </p:pic>
      </p:grpSp>
    </p:spTree>
    <p:extLst>
      <p:ext uri="{BB962C8B-B14F-4D97-AF65-F5344CB8AC3E}">
        <p14:creationId xmlns:p14="http://schemas.microsoft.com/office/powerpoint/2010/main" val="961768528"/>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2B9B1B0-B849-4ED9-E3CA-9A7CB90F13A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11F88E7-8585-C03D-2E14-F4DF3D237A35}"/>
              </a:ext>
            </a:extLst>
          </p:cNvPr>
          <p:cNvSpPr/>
          <p:nvPr/>
        </p:nvSpPr>
        <p:spPr>
          <a:xfrm>
            <a:off x="0" y="1516380"/>
            <a:ext cx="9144000" cy="21259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DB55C426-CAE5-AC54-9E79-EB74FF03FE3A}"/>
              </a:ext>
            </a:extLst>
          </p:cNvPr>
          <p:cNvSpPr>
            <a:spLocks noGrp="1"/>
          </p:cNvSpPr>
          <p:nvPr>
            <p:ph type="body" sz="quarter" idx="10"/>
          </p:nvPr>
        </p:nvSpPr>
        <p:spPr>
          <a:xfrm>
            <a:off x="42111" y="2193303"/>
            <a:ext cx="9059779" cy="4169664"/>
          </a:xfrm>
          <a:solidFill>
            <a:schemeClr val="bg1"/>
          </a:solidFill>
        </p:spPr>
        <p:txBody>
          <a:bodyPr/>
          <a:lstStyle/>
          <a:p>
            <a:pPr algn="ctr"/>
            <a:r>
              <a:rPr lang="en-GB" sz="4400" b="1" dirty="0">
                <a:solidFill>
                  <a:schemeClr val="tx1">
                    <a:lumMod val="50000"/>
                  </a:schemeClr>
                </a:solidFill>
              </a:rPr>
              <a:t>Section 3: Making a Referral</a:t>
            </a:r>
          </a:p>
        </p:txBody>
      </p:sp>
    </p:spTree>
    <p:extLst>
      <p:ext uri="{BB962C8B-B14F-4D97-AF65-F5344CB8AC3E}">
        <p14:creationId xmlns:p14="http://schemas.microsoft.com/office/powerpoint/2010/main" val="288988357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A7418-8299-7C6A-1CB3-456B9C337312}"/>
              </a:ext>
            </a:extLst>
          </p:cNvPr>
          <p:cNvSpPr>
            <a:spLocks noGrp="1"/>
          </p:cNvSpPr>
          <p:nvPr>
            <p:ph type="title"/>
          </p:nvPr>
        </p:nvSpPr>
        <p:spPr>
          <a:xfrm>
            <a:off x="168120" y="171360"/>
            <a:ext cx="3661200" cy="695627"/>
          </a:xfrm>
        </p:spPr>
        <p:txBody>
          <a:bodyPr/>
          <a:lstStyle/>
          <a:p>
            <a:pPr marL="0" indent="0">
              <a:buNone/>
            </a:pPr>
            <a:r>
              <a:rPr lang="en-GB" dirty="0">
                <a:latin typeface="+mj-lt"/>
              </a:rPr>
              <a:t>Contents</a:t>
            </a:r>
          </a:p>
        </p:txBody>
      </p:sp>
      <p:sp>
        <p:nvSpPr>
          <p:cNvPr id="4" name="TextBox 3">
            <a:extLst>
              <a:ext uri="{FF2B5EF4-FFF2-40B4-BE49-F238E27FC236}">
                <a16:creationId xmlns:a16="http://schemas.microsoft.com/office/drawing/2014/main" id="{28325CEE-B37C-71AC-B516-F79F8D9B6D75}"/>
              </a:ext>
            </a:extLst>
          </p:cNvPr>
          <p:cNvSpPr txBox="1"/>
          <p:nvPr/>
        </p:nvSpPr>
        <p:spPr>
          <a:xfrm>
            <a:off x="202573" y="671573"/>
            <a:ext cx="3065993" cy="4288393"/>
          </a:xfrm>
          <a:prstGeom prst="roundRect">
            <a:avLst>
              <a:gd name="adj" fmla="val 5401"/>
            </a:avLst>
          </a:prstGeom>
          <a:solidFill>
            <a:schemeClr val="accent2"/>
          </a:solidFill>
        </p:spPr>
        <p:txBody>
          <a:bodyPr wrap="square" rtlCol="0">
            <a:spAutoFit/>
          </a:bodyPr>
          <a:lstStyle/>
          <a:p>
            <a:r>
              <a:rPr lang="en-GB" sz="900" b="1" dirty="0">
                <a:solidFill>
                  <a:srgbClr val="00B0F0"/>
                </a:solidFill>
                <a:hlinkClick r:id="rId2" action="ppaction://hlinksldjump">
                  <a:extLst>
                    <a:ext uri="{A12FA001-AC4F-418D-AE19-62706E023703}">
                      <ahyp:hlinkClr xmlns:ahyp="http://schemas.microsoft.com/office/drawing/2018/hyperlinkcolor" val="tx"/>
                    </a:ext>
                  </a:extLst>
                </a:hlinkClick>
              </a:rPr>
              <a:t>Introduction &amp; Purpose</a:t>
            </a:r>
            <a:r>
              <a:rPr lang="en-GB" sz="900" b="1" dirty="0">
                <a:solidFill>
                  <a:srgbClr val="00B0F0"/>
                </a:solidFill>
              </a:rPr>
              <a:t> </a:t>
            </a:r>
            <a:r>
              <a:rPr lang="en-GB" sz="700" b="1" dirty="0">
                <a:solidFill>
                  <a:srgbClr val="00B0F0"/>
                </a:solidFill>
                <a:sym typeface="Wingdings 3" panose="05040102010807070707" pitchFamily="18" charset="2"/>
              </a:rPr>
              <a:t></a:t>
            </a:r>
            <a:endParaRPr lang="en-GB" sz="900" b="1" dirty="0">
              <a:solidFill>
                <a:srgbClr val="00B0F0"/>
              </a:solidFill>
            </a:endParaRPr>
          </a:p>
          <a:p>
            <a:r>
              <a:rPr lang="en-GB" sz="900" b="1" dirty="0">
                <a:solidFill>
                  <a:srgbClr val="00B0F0"/>
                </a:solidFill>
                <a:hlinkClick r:id="rId3" action="ppaction://hlinksldjump">
                  <a:extLst>
                    <a:ext uri="{A12FA001-AC4F-418D-AE19-62706E023703}">
                      <ahyp:hlinkClr xmlns:ahyp="http://schemas.microsoft.com/office/drawing/2018/hyperlinkcolor" val="tx"/>
                    </a:ext>
                  </a:extLst>
                </a:hlinkClick>
              </a:rPr>
              <a:t>Section 1: The Multi-Agency</a:t>
            </a:r>
            <a:r>
              <a:rPr lang="en-GB" sz="900" b="1" dirty="0">
                <a:solidFill>
                  <a:srgbClr val="00B0F0"/>
                </a:solidFill>
              </a:rPr>
              <a:t> </a:t>
            </a:r>
            <a:r>
              <a:rPr lang="en-GB" sz="700" b="1" dirty="0">
                <a:solidFill>
                  <a:srgbClr val="00B0F0"/>
                </a:solidFill>
                <a:sym typeface="Wingdings 3" panose="05040102010807070707" pitchFamily="18" charset="2"/>
              </a:rPr>
              <a:t></a:t>
            </a:r>
            <a:endParaRPr lang="en-GB" sz="700" b="1" dirty="0">
              <a:solidFill>
                <a:srgbClr val="00B0F0"/>
              </a:solidFill>
            </a:endParaRPr>
          </a:p>
          <a:p>
            <a:pPr marL="285750" indent="-198438">
              <a:buFont typeface="Arial" panose="020B0604020202020204" pitchFamily="34" charset="0"/>
              <a:buChar char="•"/>
            </a:pPr>
            <a:r>
              <a:rPr lang="en-GB" sz="900" dirty="0">
                <a:solidFill>
                  <a:schemeClr val="bg1"/>
                </a:solidFill>
              </a:rPr>
              <a:t>Responding to concerns</a:t>
            </a:r>
          </a:p>
          <a:p>
            <a:pPr marL="285750" indent="-198438">
              <a:buFont typeface="Arial" panose="020B0604020202020204" pitchFamily="34" charset="0"/>
              <a:buChar char="•"/>
            </a:pPr>
            <a:r>
              <a:rPr lang="en-GB" sz="900" dirty="0">
                <a:solidFill>
                  <a:schemeClr val="bg1"/>
                </a:solidFill>
              </a:rPr>
              <a:t>Family Hubs</a:t>
            </a:r>
          </a:p>
          <a:p>
            <a:pPr marL="285750" indent="-198438">
              <a:buFont typeface="Arial" panose="020B0604020202020204" pitchFamily="34" charset="0"/>
              <a:buChar char="•"/>
            </a:pPr>
            <a:r>
              <a:rPr lang="en-GB" sz="900" dirty="0">
                <a:solidFill>
                  <a:schemeClr val="bg1"/>
                </a:solidFill>
              </a:rPr>
              <a:t>Early Help Directory</a:t>
            </a:r>
          </a:p>
          <a:p>
            <a:pPr marL="285750" indent="-198438">
              <a:buFont typeface="Arial" panose="020B0604020202020204" pitchFamily="34" charset="0"/>
              <a:buChar char="•"/>
            </a:pPr>
            <a:r>
              <a:rPr lang="en-GB" sz="900" dirty="0">
                <a:solidFill>
                  <a:schemeClr val="bg1"/>
                </a:solidFill>
              </a:rPr>
              <a:t>The role of CSCP</a:t>
            </a:r>
          </a:p>
          <a:p>
            <a:pPr marL="285750" indent="-198438">
              <a:buFont typeface="Arial" panose="020B0604020202020204" pitchFamily="34" charset="0"/>
              <a:buChar char="•"/>
            </a:pPr>
            <a:r>
              <a:rPr lang="en-GB" sz="900" dirty="0">
                <a:solidFill>
                  <a:schemeClr val="bg1"/>
                </a:solidFill>
              </a:rPr>
              <a:t>The Multi-Agent Safeguarding Hub (MASH)</a:t>
            </a:r>
          </a:p>
          <a:p>
            <a:pPr marL="742950" lvl="1" indent="-285750">
              <a:buFont typeface="Arial" panose="020B0604020202020204" pitchFamily="34" charset="0"/>
              <a:buChar char="•"/>
            </a:pPr>
            <a:endParaRPr lang="en-GB" sz="900" dirty="0">
              <a:solidFill>
                <a:schemeClr val="bg1"/>
              </a:solidFill>
            </a:endParaRPr>
          </a:p>
          <a:p>
            <a:r>
              <a:rPr lang="en-GB" sz="900" b="1" dirty="0">
                <a:solidFill>
                  <a:srgbClr val="00B0F0"/>
                </a:solidFill>
                <a:hlinkClick r:id="rId4" action="ppaction://hlinksldjump">
                  <a:extLst>
                    <a:ext uri="{A12FA001-AC4F-418D-AE19-62706E023703}">
                      <ahyp:hlinkClr xmlns:ahyp="http://schemas.microsoft.com/office/drawing/2018/hyperlinkcolor" val="tx"/>
                    </a:ext>
                  </a:extLst>
                </a:hlinkClick>
              </a:rPr>
              <a:t>Section 2: Identifying Concerns</a:t>
            </a:r>
            <a:r>
              <a:rPr lang="en-GB" sz="700" b="1" dirty="0">
                <a:solidFill>
                  <a:srgbClr val="00B0F0"/>
                </a:solidFill>
              </a:rPr>
              <a:t> </a:t>
            </a:r>
            <a:r>
              <a:rPr lang="en-GB" sz="700" b="1" dirty="0">
                <a:solidFill>
                  <a:srgbClr val="00B0F0"/>
                </a:solidFill>
                <a:sym typeface="Wingdings 3" panose="05040102010807070707" pitchFamily="18" charset="2"/>
              </a:rPr>
              <a:t></a:t>
            </a:r>
            <a:endParaRPr lang="en-GB" sz="900" b="1" dirty="0">
              <a:solidFill>
                <a:srgbClr val="00B0F0"/>
              </a:solidFill>
            </a:endParaRPr>
          </a:p>
          <a:p>
            <a:pPr marL="285750" lvl="1" indent="-198438">
              <a:buFont typeface="Arial" panose="020B0604020202020204" pitchFamily="34" charset="0"/>
              <a:buChar char="•"/>
            </a:pPr>
            <a:r>
              <a:rPr lang="en-GB" sz="900" dirty="0">
                <a:solidFill>
                  <a:schemeClr val="bg1"/>
                </a:solidFill>
              </a:rPr>
              <a:t>What is a referral</a:t>
            </a:r>
          </a:p>
          <a:p>
            <a:pPr marL="285750" lvl="1" indent="-198438">
              <a:buFont typeface="Arial" panose="020B0604020202020204" pitchFamily="34" charset="0"/>
              <a:buChar char="•"/>
            </a:pPr>
            <a:r>
              <a:rPr lang="en-GB" sz="900" dirty="0">
                <a:solidFill>
                  <a:schemeClr val="bg1"/>
                </a:solidFill>
              </a:rPr>
              <a:t>The Continuum of Need</a:t>
            </a:r>
          </a:p>
          <a:p>
            <a:pPr marL="285750" lvl="1" indent="-198438">
              <a:buFont typeface="Arial" panose="020B0604020202020204" pitchFamily="34" charset="0"/>
              <a:buChar char="•"/>
            </a:pPr>
            <a:r>
              <a:rPr lang="en-GB" sz="900" dirty="0">
                <a:solidFill>
                  <a:schemeClr val="bg1"/>
                </a:solidFill>
              </a:rPr>
              <a:t>Identifying concerns</a:t>
            </a:r>
          </a:p>
          <a:p>
            <a:pPr marL="285750" lvl="1" indent="-198438">
              <a:buFont typeface="Arial" panose="020B0604020202020204" pitchFamily="34" charset="0"/>
              <a:buChar char="•"/>
            </a:pPr>
            <a:r>
              <a:rPr lang="en-GB" sz="900" dirty="0">
                <a:solidFill>
                  <a:schemeClr val="bg1"/>
                </a:solidFill>
              </a:rPr>
              <a:t>Threshold Guidance</a:t>
            </a:r>
          </a:p>
          <a:p>
            <a:pPr marL="285750" lvl="1" indent="-198438">
              <a:buFont typeface="Arial" panose="020B0604020202020204" pitchFamily="34" charset="0"/>
              <a:buChar char="•"/>
            </a:pPr>
            <a:r>
              <a:rPr lang="en-GB" sz="900" dirty="0">
                <a:solidFill>
                  <a:schemeClr val="bg1"/>
                </a:solidFill>
              </a:rPr>
              <a:t>Consent</a:t>
            </a:r>
          </a:p>
          <a:p>
            <a:pPr marL="285750" lvl="1" indent="-198438">
              <a:buFont typeface="Arial" panose="020B0604020202020204" pitchFamily="34" charset="0"/>
              <a:buChar char="•"/>
            </a:pPr>
            <a:r>
              <a:rPr lang="en-GB" sz="900" dirty="0">
                <a:solidFill>
                  <a:schemeClr val="bg1"/>
                </a:solidFill>
              </a:rPr>
              <a:t>Legislation</a:t>
            </a:r>
          </a:p>
          <a:p>
            <a:pPr marL="742950" lvl="1" indent="-285750">
              <a:buFont typeface="Arial" panose="020B0604020202020204" pitchFamily="34" charset="0"/>
              <a:buChar char="•"/>
            </a:pPr>
            <a:endParaRPr lang="en-GB" sz="900" dirty="0">
              <a:solidFill>
                <a:schemeClr val="bg1"/>
              </a:solidFill>
            </a:endParaRPr>
          </a:p>
          <a:p>
            <a:r>
              <a:rPr lang="en-GB" sz="900" b="1" dirty="0">
                <a:solidFill>
                  <a:srgbClr val="00B0F0"/>
                </a:solidFill>
                <a:hlinkClick r:id="rId5" action="ppaction://hlinksldjump">
                  <a:extLst>
                    <a:ext uri="{A12FA001-AC4F-418D-AE19-62706E023703}">
                      <ahyp:hlinkClr xmlns:ahyp="http://schemas.microsoft.com/office/drawing/2018/hyperlinkcolor" val="tx"/>
                    </a:ext>
                  </a:extLst>
                </a:hlinkClick>
              </a:rPr>
              <a:t>Section 3: Making an effective referral</a:t>
            </a:r>
            <a:r>
              <a:rPr lang="en-GB" sz="800" b="1" dirty="0">
                <a:solidFill>
                  <a:srgbClr val="00B0F0"/>
                </a:solidFill>
              </a:rPr>
              <a:t> </a:t>
            </a:r>
            <a:r>
              <a:rPr lang="en-GB" sz="800" b="1" dirty="0">
                <a:solidFill>
                  <a:srgbClr val="00B0F0"/>
                </a:solidFill>
                <a:sym typeface="Wingdings 3" panose="05040102010807070707" pitchFamily="18" charset="2"/>
              </a:rPr>
              <a:t></a:t>
            </a:r>
            <a:endParaRPr lang="en-GB" sz="1000" b="1" dirty="0">
              <a:solidFill>
                <a:srgbClr val="00B0F0"/>
              </a:solidFill>
            </a:endParaRPr>
          </a:p>
          <a:p>
            <a:pPr marL="285750" lvl="1" indent="-198438">
              <a:buFont typeface="Arial" panose="020B0604020202020204" pitchFamily="34" charset="0"/>
              <a:buChar char="•"/>
            </a:pPr>
            <a:r>
              <a:rPr lang="en-GB" sz="900" dirty="0">
                <a:solidFill>
                  <a:schemeClr val="bg1"/>
                </a:solidFill>
              </a:rPr>
              <a:t>Submitting a referral</a:t>
            </a:r>
          </a:p>
          <a:p>
            <a:pPr marL="285750" lvl="1" indent="-198438">
              <a:buFont typeface="Arial" panose="020B0604020202020204" pitchFamily="34" charset="0"/>
              <a:buChar char="•"/>
            </a:pPr>
            <a:r>
              <a:rPr lang="en-GB" sz="900" dirty="0">
                <a:solidFill>
                  <a:schemeClr val="bg1"/>
                </a:solidFill>
              </a:rPr>
              <a:t>Information required for a referral</a:t>
            </a:r>
          </a:p>
          <a:p>
            <a:pPr marL="285750" lvl="1" indent="-198438">
              <a:buFont typeface="Arial" panose="020B0604020202020204" pitchFamily="34" charset="0"/>
              <a:buChar char="•"/>
            </a:pPr>
            <a:r>
              <a:rPr lang="en-GB" sz="900" dirty="0">
                <a:solidFill>
                  <a:schemeClr val="bg1"/>
                </a:solidFill>
              </a:rPr>
              <a:t>Case studies</a:t>
            </a:r>
          </a:p>
          <a:p>
            <a:pPr marL="285750" lvl="1" indent="-198438">
              <a:buFont typeface="Arial" panose="020B0604020202020204" pitchFamily="34" charset="0"/>
              <a:buChar char="•"/>
            </a:pPr>
            <a:r>
              <a:rPr lang="en-GB" sz="900" dirty="0">
                <a:solidFill>
                  <a:schemeClr val="bg1"/>
                </a:solidFill>
              </a:rPr>
              <a:t>Key things to remember</a:t>
            </a:r>
          </a:p>
          <a:p>
            <a:pPr marL="285750" lvl="1" indent="-198438">
              <a:buFont typeface="Arial" panose="020B0604020202020204" pitchFamily="34" charset="0"/>
              <a:buChar char="•"/>
            </a:pPr>
            <a:r>
              <a:rPr lang="en-GB" sz="900" dirty="0">
                <a:solidFill>
                  <a:schemeClr val="bg1"/>
                </a:solidFill>
              </a:rPr>
              <a:t>Professional curiosity</a:t>
            </a:r>
          </a:p>
          <a:p>
            <a:pPr marL="742950" lvl="1" indent="-285750">
              <a:buFont typeface="Arial" panose="020B0604020202020204" pitchFamily="34" charset="0"/>
              <a:buChar char="•"/>
            </a:pPr>
            <a:endParaRPr lang="en-GB" sz="900" dirty="0">
              <a:solidFill>
                <a:schemeClr val="bg1"/>
              </a:solidFill>
            </a:endParaRPr>
          </a:p>
          <a:p>
            <a:r>
              <a:rPr lang="en-GB" sz="900" b="1" dirty="0">
                <a:solidFill>
                  <a:srgbClr val="00B0F0"/>
                </a:solidFill>
                <a:hlinkClick r:id="rId6" action="ppaction://hlinksldjump">
                  <a:extLst>
                    <a:ext uri="{A12FA001-AC4F-418D-AE19-62706E023703}">
                      <ahyp:hlinkClr xmlns:ahyp="http://schemas.microsoft.com/office/drawing/2018/hyperlinkcolor" val="tx"/>
                    </a:ext>
                  </a:extLst>
                </a:hlinkClick>
              </a:rPr>
              <a:t>Section 4: Post referral</a:t>
            </a:r>
            <a:r>
              <a:rPr lang="en-GB" sz="800" b="1" dirty="0">
                <a:solidFill>
                  <a:srgbClr val="00B0F0"/>
                </a:solidFill>
              </a:rPr>
              <a:t> </a:t>
            </a:r>
            <a:r>
              <a:rPr lang="en-GB" sz="800" b="1" dirty="0">
                <a:solidFill>
                  <a:srgbClr val="00B0F0"/>
                </a:solidFill>
                <a:sym typeface="Wingdings 3" panose="05040102010807070707" pitchFamily="18" charset="2"/>
              </a:rPr>
              <a:t></a:t>
            </a:r>
            <a:endParaRPr lang="en-GB" sz="1000" b="1" dirty="0">
              <a:solidFill>
                <a:srgbClr val="00B0F0"/>
              </a:solidFill>
            </a:endParaRPr>
          </a:p>
          <a:p>
            <a:pPr marL="285750" indent="-285750">
              <a:buFont typeface="Arial" panose="020B0604020202020204" pitchFamily="34" charset="0"/>
              <a:buChar char="•"/>
            </a:pPr>
            <a:endParaRPr lang="en-GB" sz="900" dirty="0">
              <a:solidFill>
                <a:schemeClr val="bg1"/>
              </a:solidFill>
            </a:endParaRPr>
          </a:p>
          <a:p>
            <a:r>
              <a:rPr lang="en-GB" sz="900" b="1" dirty="0">
                <a:solidFill>
                  <a:srgbClr val="00B0F0"/>
                </a:solidFill>
                <a:hlinkClick r:id="rId7" action="ppaction://hlinksldjump">
                  <a:extLst>
                    <a:ext uri="{A12FA001-AC4F-418D-AE19-62706E023703}">
                      <ahyp:hlinkClr xmlns:ahyp="http://schemas.microsoft.com/office/drawing/2018/hyperlinkcolor" val="tx"/>
                    </a:ext>
                  </a:extLst>
                </a:hlinkClick>
              </a:rPr>
              <a:t>Further reading and resources</a:t>
            </a:r>
            <a:r>
              <a:rPr lang="en-GB" sz="800" b="1" dirty="0">
                <a:solidFill>
                  <a:srgbClr val="00B0F0"/>
                </a:solidFill>
              </a:rPr>
              <a:t> </a:t>
            </a:r>
            <a:r>
              <a:rPr lang="en-GB" sz="800" b="1" dirty="0">
                <a:solidFill>
                  <a:srgbClr val="00B0F0"/>
                </a:solidFill>
                <a:sym typeface="Wingdings 3" panose="05040102010807070707" pitchFamily="18" charset="2"/>
              </a:rPr>
              <a:t></a:t>
            </a:r>
            <a:endParaRPr lang="en-GB" sz="1000" b="1" dirty="0">
              <a:solidFill>
                <a:srgbClr val="00B0F0"/>
              </a:solidFill>
            </a:endParaRPr>
          </a:p>
          <a:p>
            <a:pPr marL="285750" lvl="1" indent="-198438">
              <a:buFont typeface="Arial" panose="020B0604020202020204" pitchFamily="34" charset="0"/>
              <a:buChar char="•"/>
            </a:pPr>
            <a:r>
              <a:rPr lang="en-GB" sz="900" dirty="0">
                <a:solidFill>
                  <a:schemeClr val="bg1"/>
                </a:solidFill>
              </a:rPr>
              <a:t>Service Glossary</a:t>
            </a:r>
          </a:p>
          <a:p>
            <a:pPr marL="285750" lvl="1" indent="-198438">
              <a:buFont typeface="Arial" panose="020B0604020202020204" pitchFamily="34" charset="0"/>
              <a:buChar char="•"/>
            </a:pPr>
            <a:r>
              <a:rPr lang="en-GB" sz="900" dirty="0">
                <a:solidFill>
                  <a:schemeClr val="bg1"/>
                </a:solidFill>
              </a:rPr>
              <a:t>Resources</a:t>
            </a:r>
          </a:p>
          <a:p>
            <a:pPr marL="285750" lvl="1" indent="-198438">
              <a:buFont typeface="Arial" panose="020B0604020202020204" pitchFamily="34" charset="0"/>
              <a:buChar char="•"/>
            </a:pPr>
            <a:r>
              <a:rPr lang="en-GB" sz="900" dirty="0">
                <a:solidFill>
                  <a:schemeClr val="bg1"/>
                </a:solidFill>
              </a:rPr>
              <a:t>CSCP Contact</a:t>
            </a:r>
          </a:p>
        </p:txBody>
      </p:sp>
      <p:grpSp>
        <p:nvGrpSpPr>
          <p:cNvPr id="9" name="Group 8">
            <a:extLst>
              <a:ext uri="{FF2B5EF4-FFF2-40B4-BE49-F238E27FC236}">
                <a16:creationId xmlns:a16="http://schemas.microsoft.com/office/drawing/2014/main" id="{418456D2-7851-EDC6-CC5D-25AA99E56F53}"/>
              </a:ext>
            </a:extLst>
          </p:cNvPr>
          <p:cNvGrpSpPr/>
          <p:nvPr/>
        </p:nvGrpSpPr>
        <p:grpSpPr>
          <a:xfrm>
            <a:off x="5522226" y="2239601"/>
            <a:ext cx="1967646" cy="2593021"/>
            <a:chOff x="541866" y="684967"/>
            <a:chExt cx="2661921" cy="3507958"/>
          </a:xfrm>
        </p:grpSpPr>
        <p:sp>
          <p:nvSpPr>
            <p:cNvPr id="2" name="TextBox 1">
              <a:extLst>
                <a:ext uri="{FF2B5EF4-FFF2-40B4-BE49-F238E27FC236}">
                  <a16:creationId xmlns:a16="http://schemas.microsoft.com/office/drawing/2014/main" id="{22FA4540-5805-D595-C785-14F53449C190}"/>
                </a:ext>
              </a:extLst>
            </p:cNvPr>
            <p:cNvSpPr txBox="1"/>
            <p:nvPr/>
          </p:nvSpPr>
          <p:spPr>
            <a:xfrm>
              <a:off x="541866" y="3193627"/>
              <a:ext cx="2661921" cy="999298"/>
            </a:xfrm>
            <a:prstGeom prst="rect">
              <a:avLst/>
            </a:prstGeom>
            <a:noFill/>
          </p:spPr>
          <p:txBody>
            <a:bodyPr wrap="square" rtlCol="0">
              <a:spAutoFit/>
            </a:bodyPr>
            <a:lstStyle/>
            <a:p>
              <a:r>
                <a:rPr lang="en-GB" sz="1050" dirty="0">
                  <a:solidFill>
                    <a:schemeClr val="bg1"/>
                  </a:solidFill>
                </a:rPr>
                <a:t>This resource contains videos, to view them select </a:t>
              </a:r>
              <a:r>
                <a:rPr lang="en-GB" sz="1050" b="1" dirty="0">
                  <a:solidFill>
                    <a:schemeClr val="bg1"/>
                  </a:solidFill>
                </a:rPr>
                <a:t>enable content </a:t>
              </a:r>
              <a:r>
                <a:rPr lang="en-GB" sz="1050" dirty="0">
                  <a:solidFill>
                    <a:schemeClr val="bg1"/>
                  </a:solidFill>
                </a:rPr>
                <a:t>when prompted in presentation mode.</a:t>
              </a:r>
            </a:p>
          </p:txBody>
        </p:sp>
        <p:pic>
          <p:nvPicPr>
            <p:cNvPr id="6" name="Picture 5">
              <a:extLst>
                <a:ext uri="{FF2B5EF4-FFF2-40B4-BE49-F238E27FC236}">
                  <a16:creationId xmlns:a16="http://schemas.microsoft.com/office/drawing/2014/main" id="{A839CEEF-0EA9-B7BC-0F93-74315FD5BA85}"/>
                </a:ext>
              </a:extLst>
            </p:cNvPr>
            <p:cNvPicPr>
              <a:picLocks noChangeAspect="1"/>
            </p:cNvPicPr>
            <p:nvPr/>
          </p:nvPicPr>
          <p:blipFill>
            <a:blip r:embed="rId8"/>
            <a:stretch>
              <a:fillRect/>
            </a:stretch>
          </p:blipFill>
          <p:spPr>
            <a:xfrm>
              <a:off x="541866" y="684967"/>
              <a:ext cx="2661921" cy="2509360"/>
            </a:xfrm>
            <a:prstGeom prst="rect">
              <a:avLst/>
            </a:prstGeom>
          </p:spPr>
        </p:pic>
      </p:grpSp>
      <p:sp>
        <p:nvSpPr>
          <p:cNvPr id="8" name="TextBox 7">
            <a:extLst>
              <a:ext uri="{FF2B5EF4-FFF2-40B4-BE49-F238E27FC236}">
                <a16:creationId xmlns:a16="http://schemas.microsoft.com/office/drawing/2014/main" id="{96A84B49-5B11-E2DB-8DAC-66D9050B99D8}"/>
              </a:ext>
            </a:extLst>
          </p:cNvPr>
          <p:cNvSpPr txBox="1"/>
          <p:nvPr/>
        </p:nvSpPr>
        <p:spPr>
          <a:xfrm>
            <a:off x="4111938" y="519173"/>
            <a:ext cx="4788222" cy="1223412"/>
          </a:xfrm>
          <a:prstGeom prst="rect">
            <a:avLst/>
          </a:prstGeom>
          <a:noFill/>
        </p:spPr>
        <p:txBody>
          <a:bodyPr wrap="square">
            <a:spAutoFit/>
          </a:bodyPr>
          <a:lstStyle/>
          <a:p>
            <a:pPr>
              <a:buNone/>
            </a:pPr>
            <a:r>
              <a:rPr lang="en-GB" sz="1050" b="1" dirty="0">
                <a:solidFill>
                  <a:schemeClr val="bg1"/>
                </a:solidFill>
              </a:rPr>
              <a:t>This toolkit is designed for:</a:t>
            </a:r>
          </a:p>
          <a:p>
            <a:pPr marL="171450" indent="-171450">
              <a:buFont typeface="Arial" panose="020B0604020202020204" pitchFamily="34" charset="0"/>
              <a:buChar char="•"/>
            </a:pPr>
            <a:r>
              <a:rPr lang="en-GB" sz="1050" dirty="0">
                <a:solidFill>
                  <a:schemeClr val="bg1"/>
                </a:solidFill>
              </a:rPr>
              <a:t>Practitioners making referrals as part of their role</a:t>
            </a:r>
          </a:p>
          <a:p>
            <a:pPr marL="171450" indent="-171450">
              <a:buFont typeface="Arial" panose="020B0604020202020204" pitchFamily="34" charset="0"/>
              <a:buChar char="•"/>
            </a:pPr>
            <a:r>
              <a:rPr lang="en-GB" sz="1050" dirty="0">
                <a:solidFill>
                  <a:schemeClr val="bg1"/>
                </a:solidFill>
              </a:rPr>
              <a:t>Members of the public or volunteers seeking guidance on raising concerns</a:t>
            </a:r>
          </a:p>
          <a:p>
            <a:pPr marL="171450" indent="-171450">
              <a:buFont typeface="Arial" panose="020B0604020202020204" pitchFamily="34" charset="0"/>
              <a:buChar char="•"/>
            </a:pPr>
            <a:r>
              <a:rPr lang="en-GB" sz="1050" dirty="0">
                <a:solidFill>
                  <a:schemeClr val="bg1"/>
                </a:solidFill>
              </a:rPr>
              <a:t>New starters completing safeguarding induction</a:t>
            </a:r>
          </a:p>
          <a:p>
            <a:pPr marL="171450" indent="-171450">
              <a:buFont typeface="Arial" panose="020B0604020202020204" pitchFamily="34" charset="0"/>
              <a:buChar char="•"/>
            </a:pPr>
            <a:r>
              <a:rPr lang="en-GB" sz="1050" dirty="0">
                <a:solidFill>
                  <a:schemeClr val="bg1"/>
                </a:solidFill>
              </a:rPr>
              <a:t>Organisations wanting to strengthen internal safeguarding procedures</a:t>
            </a:r>
          </a:p>
          <a:p>
            <a:pPr marL="171450" indent="-171450">
              <a:buFont typeface="Arial" panose="020B0604020202020204" pitchFamily="34" charset="0"/>
              <a:buChar char="•"/>
            </a:pPr>
            <a:r>
              <a:rPr lang="en-GB" sz="1050" dirty="0">
                <a:solidFill>
                  <a:schemeClr val="bg1"/>
                </a:solidFill>
              </a:rPr>
              <a:t>Any professional working with or supporting children, young people, or families in Croydon</a:t>
            </a:r>
          </a:p>
        </p:txBody>
      </p:sp>
    </p:spTree>
    <p:extLst>
      <p:ext uri="{BB962C8B-B14F-4D97-AF65-F5344CB8AC3E}">
        <p14:creationId xmlns:p14="http://schemas.microsoft.com/office/powerpoint/2010/main" val="338913049"/>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16CE3-3005-3638-ACA8-B6D7A4449860}"/>
            </a:ext>
          </a:extLst>
        </p:cNvPr>
        <p:cNvGrpSpPr/>
        <p:nvPr/>
      </p:nvGrpSpPr>
      <p:grpSpPr>
        <a:xfrm>
          <a:off x="0" y="0"/>
          <a:ext cx="0" cy="0"/>
          <a:chOff x="0" y="0"/>
          <a:chExt cx="0" cy="0"/>
        </a:xfrm>
      </p:grpSpPr>
      <p:sp>
        <p:nvSpPr>
          <p:cNvPr id="181" name="Google Shape;326;p32">
            <a:extLst>
              <a:ext uri="{FF2B5EF4-FFF2-40B4-BE49-F238E27FC236}">
                <a16:creationId xmlns:a16="http://schemas.microsoft.com/office/drawing/2014/main" id="{AF41ECE2-613C-6EE5-51C6-35BFFFF4BEA8}"/>
              </a:ext>
            </a:extLst>
          </p:cNvPr>
          <p:cNvSpPr/>
          <p:nvPr/>
        </p:nvSpPr>
        <p:spPr>
          <a:xfrm>
            <a:off x="168120" y="155458"/>
            <a:ext cx="3661200" cy="4806720"/>
          </a:xfrm>
          <a:prstGeom prst="roundRect">
            <a:avLst>
              <a:gd name="adj" fmla="val 5963"/>
            </a:avLst>
          </a:prstGeom>
          <a:blipFill>
            <a:blip r:embed="rId2" cstate="print">
              <a:extLst>
                <a:ext uri="{28A0092B-C50C-407E-A947-70E740481C1C}">
                  <a14:useLocalDpi xmlns:a14="http://schemas.microsoft.com/office/drawing/2010/main" val="0"/>
                </a:ext>
              </a:extLst>
            </a:blip>
            <a:srcRect/>
            <a:stretch>
              <a:fillRect l="-4592" t="-7067" r="-5951" b="-19237"/>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dirty="0">
              <a:solidFill>
                <a:srgbClr val="000000"/>
              </a:solidFill>
              <a:effectLst/>
              <a:uFillTx/>
              <a:latin typeface="OpenSymbol"/>
            </a:endParaRPr>
          </a:p>
        </p:txBody>
      </p:sp>
      <p:sp>
        <p:nvSpPr>
          <p:cNvPr id="4" name="PlaceHolder 2">
            <a:extLst>
              <a:ext uri="{FF2B5EF4-FFF2-40B4-BE49-F238E27FC236}">
                <a16:creationId xmlns:a16="http://schemas.microsoft.com/office/drawing/2014/main" id="{8900827A-D8E8-F412-B9A4-C0B4FC63E3A5}"/>
              </a:ext>
            </a:extLst>
          </p:cNvPr>
          <p:cNvSpPr txBox="1">
            <a:spLocks/>
          </p:cNvSpPr>
          <p:nvPr/>
        </p:nvSpPr>
        <p:spPr>
          <a:xfrm>
            <a:off x="4215950" y="798835"/>
            <a:ext cx="4450250" cy="3570208"/>
          </a:xfrm>
          <a:prstGeom prst="rect">
            <a:avLst/>
          </a:prstGeom>
          <a:noFill/>
          <a:ln w="0">
            <a:noFill/>
          </a:ln>
        </p:spPr>
        <p:txBody>
          <a:bodyPr wrap="square" lIns="91440" tIns="91440" rIns="91440" bIns="9144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100" dirty="0">
                <a:solidFill>
                  <a:schemeClr val="bg1"/>
                </a:solidFill>
              </a:rPr>
              <a:t>Safeguarding is a </a:t>
            </a:r>
            <a:r>
              <a:rPr lang="en-GB" sz="1100" b="1" dirty="0">
                <a:solidFill>
                  <a:schemeClr val="bg1"/>
                </a:solidFill>
              </a:rPr>
              <a:t>shared responsibility</a:t>
            </a:r>
            <a:r>
              <a:rPr lang="en-GB" sz="1100" dirty="0">
                <a:solidFill>
                  <a:schemeClr val="bg1"/>
                </a:solidFill>
              </a:rPr>
              <a:t> – no single agency can protect children alone. Strong referrals ensure that:</a:t>
            </a:r>
          </a:p>
          <a:p>
            <a:pPr>
              <a:lnSpc>
                <a:spcPct val="100000"/>
              </a:lnSpc>
              <a:spcBef>
                <a:spcPts val="0"/>
              </a:spcBef>
            </a:pPr>
            <a:r>
              <a:rPr lang="en-GB" sz="1100" b="1" dirty="0">
                <a:solidFill>
                  <a:schemeClr val="bg1"/>
                </a:solidFill>
              </a:rPr>
              <a:t>Concerns are clear and evidence-based.</a:t>
            </a:r>
            <a:endParaRPr lang="en-GB" sz="1100" dirty="0">
              <a:solidFill>
                <a:schemeClr val="bg1"/>
              </a:solidFill>
            </a:endParaRPr>
          </a:p>
          <a:p>
            <a:pPr>
              <a:lnSpc>
                <a:spcPct val="100000"/>
              </a:lnSpc>
              <a:spcBef>
                <a:spcPts val="0"/>
              </a:spcBef>
            </a:pPr>
            <a:r>
              <a:rPr lang="en-GB" sz="1100" b="1" dirty="0">
                <a:solidFill>
                  <a:schemeClr val="bg1"/>
                </a:solidFill>
              </a:rPr>
              <a:t>Thresholds are applied consistently</a:t>
            </a:r>
            <a:r>
              <a:rPr lang="en-GB" sz="1100" dirty="0">
                <a:solidFill>
                  <a:schemeClr val="bg1"/>
                </a:solidFill>
              </a:rPr>
              <a:t> across Croydon.</a:t>
            </a:r>
          </a:p>
          <a:p>
            <a:pPr>
              <a:lnSpc>
                <a:spcPct val="100000"/>
              </a:lnSpc>
              <a:spcBef>
                <a:spcPts val="0"/>
              </a:spcBef>
            </a:pPr>
            <a:r>
              <a:rPr lang="en-GB" sz="1100" b="1" dirty="0">
                <a:solidFill>
                  <a:schemeClr val="bg1"/>
                </a:solidFill>
              </a:rPr>
              <a:t>Children and families receive the right support at the right time.</a:t>
            </a:r>
            <a:endParaRPr lang="en-GB" sz="1100" dirty="0">
              <a:solidFill>
                <a:schemeClr val="bg1"/>
              </a:solidFill>
            </a:endParaRPr>
          </a:p>
          <a:p>
            <a:pPr marL="0" indent="0">
              <a:lnSpc>
                <a:spcPct val="100000"/>
              </a:lnSpc>
              <a:spcBef>
                <a:spcPts val="0"/>
              </a:spcBef>
              <a:buNone/>
            </a:pPr>
            <a:endParaRPr lang="en-GB" sz="1100" dirty="0">
              <a:solidFill>
                <a:schemeClr val="bg1"/>
              </a:solidFill>
            </a:endParaRPr>
          </a:p>
          <a:p>
            <a:pPr marL="0" indent="0">
              <a:lnSpc>
                <a:spcPct val="100000"/>
              </a:lnSpc>
              <a:spcBef>
                <a:spcPts val="0"/>
              </a:spcBef>
              <a:buNone/>
            </a:pPr>
            <a:r>
              <a:rPr lang="en-GB" sz="1100" dirty="0">
                <a:solidFill>
                  <a:schemeClr val="bg1"/>
                </a:solidFill>
              </a:rPr>
              <a:t>The </a:t>
            </a:r>
            <a:r>
              <a:rPr lang="en-GB" sz="1100" b="1" dirty="0">
                <a:solidFill>
                  <a:schemeClr val="bg1"/>
                </a:solidFill>
              </a:rPr>
              <a:t>London Safeguarding Children Procedures (LSCP)</a:t>
            </a:r>
            <a:r>
              <a:rPr lang="en-GB" sz="1100" dirty="0">
                <a:solidFill>
                  <a:schemeClr val="bg1"/>
                </a:solidFill>
              </a:rPr>
              <a:t> set out the thresholds of need that guide whether support should be provided through Early Help, as a Child in Need, or through Child Protection processes.</a:t>
            </a:r>
          </a:p>
          <a:p>
            <a:pPr marL="0" indent="0">
              <a:lnSpc>
                <a:spcPct val="100000"/>
              </a:lnSpc>
              <a:spcBef>
                <a:spcPts val="0"/>
              </a:spcBef>
              <a:buNone/>
            </a:pPr>
            <a:endParaRPr lang="en-GB" sz="1100" dirty="0">
              <a:solidFill>
                <a:schemeClr val="bg1"/>
              </a:solidFill>
            </a:endParaRPr>
          </a:p>
          <a:p>
            <a:pPr marL="0" indent="0">
              <a:lnSpc>
                <a:spcPct val="100000"/>
              </a:lnSpc>
              <a:spcBef>
                <a:spcPts val="0"/>
              </a:spcBef>
              <a:buNone/>
            </a:pPr>
            <a:r>
              <a:rPr lang="en-GB" sz="1100" dirty="0">
                <a:solidFill>
                  <a:schemeClr val="bg1"/>
                </a:solidFill>
              </a:rPr>
              <a:t>It is important that all professionals - including those in smaller organisations - </a:t>
            </a:r>
            <a:r>
              <a:rPr lang="en-GB" sz="1100" b="1" dirty="0">
                <a:solidFill>
                  <a:schemeClr val="bg1"/>
                </a:solidFill>
              </a:rPr>
              <a:t>become familiar with these thresholds and revisit them regularly</a:t>
            </a:r>
            <a:r>
              <a:rPr lang="en-GB" sz="1100" dirty="0">
                <a:solidFill>
                  <a:schemeClr val="bg1"/>
                </a:solidFill>
              </a:rPr>
              <a:t>. The LSCP is updated periodically to reflect changes in law, guidance, and learning from safeguarding reviews. Keeping up to date helps ensure referrals are not only appropriate but also aligned with the most current safeguarding standards.</a:t>
            </a:r>
          </a:p>
          <a:p>
            <a:pPr marL="0" indent="0">
              <a:lnSpc>
                <a:spcPct val="100000"/>
              </a:lnSpc>
              <a:spcBef>
                <a:spcPts val="0"/>
              </a:spcBef>
              <a:buNone/>
            </a:pPr>
            <a:endParaRPr lang="en-GB" sz="1100" b="1" dirty="0">
              <a:solidFill>
                <a:schemeClr val="bg1"/>
              </a:solidFill>
            </a:endParaRPr>
          </a:p>
          <a:p>
            <a:pPr marL="0" indent="0">
              <a:lnSpc>
                <a:spcPct val="100000"/>
              </a:lnSpc>
              <a:spcBef>
                <a:spcPts val="0"/>
              </a:spcBef>
              <a:buNone/>
            </a:pPr>
            <a:r>
              <a:rPr lang="en-GB" sz="1100" dirty="0">
                <a:solidFill>
                  <a:schemeClr val="bg1"/>
                </a:solidFill>
              </a:rPr>
              <a:t>Making effective referrals is therefore a key part of fulfilling your </a:t>
            </a:r>
            <a:r>
              <a:rPr lang="en-GB" sz="1100" b="1" dirty="0">
                <a:solidFill>
                  <a:schemeClr val="bg1"/>
                </a:solidFill>
              </a:rPr>
              <a:t>statutory safeguarding duties</a:t>
            </a:r>
            <a:r>
              <a:rPr lang="en-GB" sz="1100" dirty="0">
                <a:solidFill>
                  <a:schemeClr val="bg1"/>
                </a:solidFill>
              </a:rPr>
              <a:t> and contributing to a safer Croydon for children and families.</a:t>
            </a:r>
          </a:p>
        </p:txBody>
      </p:sp>
      <p:sp>
        <p:nvSpPr>
          <p:cNvPr id="182" name="PlaceHolder 1">
            <a:extLst>
              <a:ext uri="{FF2B5EF4-FFF2-40B4-BE49-F238E27FC236}">
                <a16:creationId xmlns:a16="http://schemas.microsoft.com/office/drawing/2014/main" id="{6E3A9E6F-A381-FAC9-3F18-2D90813804B6}"/>
              </a:ext>
            </a:extLst>
          </p:cNvPr>
          <p:cNvSpPr>
            <a:spLocks noGrp="1"/>
          </p:cNvSpPr>
          <p:nvPr>
            <p:ph type="title"/>
          </p:nvPr>
        </p:nvSpPr>
        <p:spPr>
          <a:xfrm>
            <a:off x="3989800" y="256368"/>
            <a:ext cx="4676400" cy="542467"/>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en-US" sz="2600" b="1" u="none" strike="noStrike" dirty="0">
                <a:solidFill>
                  <a:schemeClr val="lt1"/>
                </a:solidFill>
                <a:effectLst/>
                <a:uFillTx/>
                <a:latin typeface="Rubik"/>
                <a:ea typeface="Rubik"/>
              </a:rPr>
              <a:t>Why effective referrals matter</a:t>
            </a:r>
            <a:endParaRPr lang="fr-FR" sz="2600" b="1" u="none" strike="noStrike" dirty="0">
              <a:solidFill>
                <a:schemeClr val="dk1"/>
              </a:solidFill>
              <a:effectLst/>
              <a:uFillTx/>
              <a:latin typeface="Arial"/>
            </a:endParaRPr>
          </a:p>
        </p:txBody>
      </p:sp>
    </p:spTree>
    <p:extLst>
      <p:ext uri="{BB962C8B-B14F-4D97-AF65-F5344CB8AC3E}">
        <p14:creationId xmlns:p14="http://schemas.microsoft.com/office/powerpoint/2010/main" val="651872933"/>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A71BE-B598-81D2-DF4B-6B79A2C8B611}"/>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dirty="0"/>
              <a:t>MASH Portal</a:t>
            </a:r>
          </a:p>
        </p:txBody>
      </p:sp>
      <p:sp>
        <p:nvSpPr>
          <p:cNvPr id="4" name="Text Placeholder 3">
            <a:extLst>
              <a:ext uri="{FF2B5EF4-FFF2-40B4-BE49-F238E27FC236}">
                <a16:creationId xmlns:a16="http://schemas.microsoft.com/office/drawing/2014/main" id="{2DED0963-FDE5-E758-21A3-B67597039C30}"/>
              </a:ext>
            </a:extLst>
          </p:cNvPr>
          <p:cNvSpPr>
            <a:spLocks noGrp="1"/>
          </p:cNvSpPr>
          <p:nvPr>
            <p:ph type="body" sz="quarter" idx="4294967295"/>
          </p:nvPr>
        </p:nvSpPr>
        <p:spPr>
          <a:xfrm>
            <a:off x="445301" y="3385064"/>
            <a:ext cx="3192856" cy="488058"/>
          </a:xfrm>
          <a:prstGeom prst="rect">
            <a:avLst/>
          </a:prstGeom>
        </p:spPr>
        <p:txBody>
          <a:bodyPr>
            <a:normAutofit fontScale="77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10000"/>
              </a:lnSpc>
              <a:buNone/>
            </a:pPr>
            <a:r>
              <a:rPr lang="en-US" sz="1400" b="0" i="0" dirty="0">
                <a:solidFill>
                  <a:srgbClr val="242424"/>
                </a:solidFill>
                <a:effectLst/>
              </a:rPr>
              <a:t>The Portal provides a referral pathway </a:t>
            </a:r>
            <a:r>
              <a:rPr lang="en-US" sz="1400" dirty="0">
                <a:solidFill>
                  <a:srgbClr val="242424"/>
                </a:solidFill>
              </a:rPr>
              <a:t>for Children’s Social Care, Early Help and Family Hubs.</a:t>
            </a:r>
            <a:endParaRPr lang="en-GB" sz="1800" dirty="0"/>
          </a:p>
        </p:txBody>
      </p:sp>
      <p:pic>
        <p:nvPicPr>
          <p:cNvPr id="6" name="Picture 5">
            <a:extLst>
              <a:ext uri="{FF2B5EF4-FFF2-40B4-BE49-F238E27FC236}">
                <a16:creationId xmlns:a16="http://schemas.microsoft.com/office/drawing/2014/main" id="{5B5C2302-CB14-1E4D-F1EE-7FB393397C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34"/>
          <a:stretch/>
        </p:blipFill>
        <p:spPr>
          <a:xfrm>
            <a:off x="304920" y="919249"/>
            <a:ext cx="3473618" cy="230066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0637C9E-E729-01A5-D6AC-44A3880A9A9D}"/>
              </a:ext>
            </a:extLst>
          </p:cNvPr>
          <p:cNvSpPr txBox="1"/>
          <p:nvPr/>
        </p:nvSpPr>
        <p:spPr>
          <a:xfrm>
            <a:off x="494548" y="3853604"/>
            <a:ext cx="3208923" cy="369332"/>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dirty="0">
                <a:hlinkClick r:id="rId3"/>
              </a:rPr>
              <a:t>Croydon MASH - Referral Form</a:t>
            </a:r>
            <a:endParaRPr lang="en-GB" sz="1800" dirty="0"/>
          </a:p>
        </p:txBody>
      </p:sp>
      <p:sp>
        <p:nvSpPr>
          <p:cNvPr id="7" name="TextBox 6">
            <a:extLst>
              <a:ext uri="{FF2B5EF4-FFF2-40B4-BE49-F238E27FC236}">
                <a16:creationId xmlns:a16="http://schemas.microsoft.com/office/drawing/2014/main" id="{CDC6C546-A1E9-1A37-C396-754891BF8E76}"/>
              </a:ext>
            </a:extLst>
          </p:cNvPr>
          <p:cNvSpPr txBox="1"/>
          <p:nvPr/>
        </p:nvSpPr>
        <p:spPr>
          <a:xfrm>
            <a:off x="4013941" y="874790"/>
            <a:ext cx="4822979" cy="3830032"/>
          </a:xfrm>
          <a:prstGeom prst="roundRect">
            <a:avLst>
              <a:gd name="adj" fmla="val 2717"/>
            </a:avLst>
          </a:prstGeom>
          <a:solidFill>
            <a:schemeClr val="accent2"/>
          </a:solidFill>
        </p:spPr>
        <p:txBody>
          <a:bodyPr wrap="square">
            <a:spAutoFit/>
          </a:bodyPr>
          <a:lstStyle/>
          <a:p>
            <a:pPr>
              <a:buNone/>
            </a:pPr>
            <a:r>
              <a:rPr lang="en-GB" sz="1050" b="1" dirty="0">
                <a:solidFill>
                  <a:schemeClr val="bg1"/>
                </a:solidFill>
              </a:rPr>
              <a:t>DO NOT SEND REFERRALS VIA EMAIL!</a:t>
            </a:r>
          </a:p>
          <a:p>
            <a:pPr>
              <a:buNone/>
            </a:pPr>
            <a:endParaRPr lang="en-GB" sz="1050" dirty="0">
              <a:solidFill>
                <a:schemeClr val="bg1"/>
              </a:solidFill>
            </a:endParaRPr>
          </a:p>
          <a:p>
            <a:pPr>
              <a:buNone/>
            </a:pPr>
            <a:r>
              <a:rPr lang="en-GB" sz="1050" b="1" u="sng" dirty="0">
                <a:solidFill>
                  <a:schemeClr val="bg1"/>
                </a:solidFill>
                <a:effectLst/>
              </a:rPr>
              <a:t>All</a:t>
            </a:r>
            <a:r>
              <a:rPr lang="en-GB" sz="1050" dirty="0">
                <a:solidFill>
                  <a:schemeClr val="bg1"/>
                </a:solidFill>
                <a:effectLst/>
              </a:rPr>
              <a:t> referrals should be submitted via the </a:t>
            </a:r>
            <a:r>
              <a:rPr lang="en-GB" sz="1050" dirty="0">
                <a:solidFill>
                  <a:schemeClr val="bg1"/>
                </a:solidFill>
                <a:effectLst/>
                <a:hlinkClick r:id="rId3" tooltip="https://ehmportal.croydon.gov.uk/web/portal/pages/help/apply/cpassess#h1">
                  <a:extLst>
                    <a:ext uri="{A12FA001-AC4F-418D-AE19-62706E023703}">
                      <ahyp:hlinkClr xmlns:ahyp="http://schemas.microsoft.com/office/drawing/2018/hyperlinkcolor" val="tx"/>
                    </a:ext>
                  </a:extLst>
                </a:hlinkClick>
              </a:rPr>
              <a:t>Croydon MASH Portal</a:t>
            </a:r>
            <a:r>
              <a:rPr lang="en-GB" sz="1050" dirty="0">
                <a:solidFill>
                  <a:schemeClr val="bg1"/>
                </a:solidFill>
                <a:effectLst/>
              </a:rPr>
              <a:t> </a:t>
            </a:r>
            <a:r>
              <a:rPr lang="en-GB" sz="1050" dirty="0">
                <a:solidFill>
                  <a:schemeClr val="bg1"/>
                </a:solidFill>
                <a:sym typeface="Wingdings" panose="05000000000000000000" pitchFamily="2" charset="2"/>
              </a:rPr>
              <a:t></a:t>
            </a:r>
            <a:endParaRPr lang="en-GB" sz="1050" dirty="0">
              <a:solidFill>
                <a:schemeClr val="bg1"/>
              </a:solidFill>
            </a:endParaRPr>
          </a:p>
          <a:p>
            <a:pPr>
              <a:buNone/>
            </a:pPr>
            <a:endParaRPr lang="en-GB" sz="1050" b="1" dirty="0">
              <a:solidFill>
                <a:schemeClr val="bg1"/>
              </a:solidFill>
              <a:effectLst/>
            </a:endParaRPr>
          </a:p>
          <a:p>
            <a:pPr>
              <a:buNone/>
            </a:pPr>
            <a:r>
              <a:rPr lang="en-GB" sz="1050" b="1" dirty="0">
                <a:solidFill>
                  <a:schemeClr val="bg1"/>
                </a:solidFill>
                <a:effectLst/>
              </a:rPr>
              <a:t>Requests for information</a:t>
            </a:r>
            <a:r>
              <a:rPr lang="en-GB" sz="1050" dirty="0">
                <a:solidFill>
                  <a:schemeClr val="bg1"/>
                </a:solidFill>
                <a:effectLst/>
              </a:rPr>
              <a:t> should be submitted via: </a:t>
            </a:r>
            <a:r>
              <a:rPr lang="en-GB" sz="1050" dirty="0">
                <a:solidFill>
                  <a:schemeClr val="bg1"/>
                </a:solidFill>
                <a:effectLst/>
                <a:hlinkClick r:id="rId4" tooltip="https://ehmportal.croydon.gov.uk/web/portal/pages/inforeq#h1">
                  <a:extLst>
                    <a:ext uri="{A12FA001-AC4F-418D-AE19-62706E023703}">
                      <ahyp:hlinkClr xmlns:ahyp="http://schemas.microsoft.com/office/drawing/2018/hyperlinkcolor" val="tx"/>
                    </a:ext>
                  </a:extLst>
                </a:hlinkClick>
              </a:rPr>
              <a:t>Croydon MASH information</a:t>
            </a:r>
            <a:r>
              <a:rPr lang="en-GB" sz="1050" dirty="0">
                <a:solidFill>
                  <a:schemeClr val="bg1"/>
                </a:solidFill>
                <a:effectLst/>
              </a:rPr>
              <a:t> </a:t>
            </a:r>
            <a:r>
              <a:rPr lang="en-GB" sz="1050" dirty="0">
                <a:solidFill>
                  <a:schemeClr val="bg1"/>
                </a:solidFill>
                <a:sym typeface="Wingdings" panose="05000000000000000000" pitchFamily="2" charset="2"/>
              </a:rPr>
              <a:t></a:t>
            </a:r>
            <a:endParaRPr lang="en-GB" sz="1050" dirty="0">
              <a:solidFill>
                <a:schemeClr val="bg1"/>
              </a:solidFill>
              <a:effectLst/>
            </a:endParaRPr>
          </a:p>
          <a:p>
            <a:pPr>
              <a:buNone/>
            </a:pPr>
            <a:endParaRPr lang="en-GB" sz="1050" dirty="0">
              <a:solidFill>
                <a:schemeClr val="bg1"/>
              </a:solidFill>
              <a:effectLst/>
            </a:endParaRPr>
          </a:p>
          <a:p>
            <a:pPr>
              <a:spcAft>
                <a:spcPts val="600"/>
              </a:spcAft>
              <a:buNone/>
            </a:pPr>
            <a:r>
              <a:rPr lang="en-GB" sz="1050" dirty="0">
                <a:solidFill>
                  <a:schemeClr val="bg1"/>
                </a:solidFill>
                <a:effectLst/>
              </a:rPr>
              <a:t>Please note if you are:</a:t>
            </a:r>
          </a:p>
          <a:p>
            <a:pPr marL="171450" indent="-171450">
              <a:spcAft>
                <a:spcPts val="600"/>
              </a:spcAft>
              <a:buFont typeface="Arial" panose="020B0604020202020204" pitchFamily="34" charset="0"/>
              <a:buChar char="•"/>
            </a:pPr>
            <a:r>
              <a:rPr lang="en-GB" sz="1050" dirty="0">
                <a:solidFill>
                  <a:schemeClr val="bg1"/>
                </a:solidFill>
                <a:effectLst/>
              </a:rPr>
              <a:t>wishing to speak to or leave a message for a child’s allocated social worker, you need to contact them directly. </a:t>
            </a:r>
            <a:r>
              <a:rPr lang="en-GB" sz="1050" b="1" dirty="0">
                <a:solidFill>
                  <a:schemeClr val="bg1"/>
                </a:solidFill>
                <a:effectLst/>
              </a:rPr>
              <a:t>Emails into the MASH email inbox will not be responded to.</a:t>
            </a:r>
          </a:p>
          <a:p>
            <a:pPr marL="171450" indent="-171450">
              <a:spcAft>
                <a:spcPts val="600"/>
              </a:spcAft>
              <a:buFont typeface="Arial" panose="020B0604020202020204" pitchFamily="34" charset="0"/>
              <a:buChar char="•"/>
            </a:pPr>
            <a:r>
              <a:rPr lang="en-GB" sz="1050" dirty="0">
                <a:solidFill>
                  <a:schemeClr val="bg1"/>
                </a:solidFill>
                <a:effectLst/>
              </a:rPr>
              <a:t>a professional and you are enquiring as to whether a child has an allocated social worker, please contact your Designated Safeguarding Lead who will be able to find out this info for you.</a:t>
            </a:r>
          </a:p>
          <a:p>
            <a:pPr marL="171450" indent="-171450">
              <a:spcAft>
                <a:spcPts val="600"/>
              </a:spcAft>
              <a:buFont typeface="Arial" panose="020B0604020202020204" pitchFamily="34" charset="0"/>
              <a:buChar char="•"/>
            </a:pPr>
            <a:r>
              <a:rPr lang="en-GB" sz="1050" dirty="0">
                <a:solidFill>
                  <a:schemeClr val="bg1"/>
                </a:solidFill>
                <a:effectLst/>
              </a:rPr>
              <a:t>waiting to find out who a child's allocated social worker is, please contact: </a:t>
            </a:r>
            <a:r>
              <a:rPr lang="en-GB" sz="1050" dirty="0">
                <a:solidFill>
                  <a:schemeClr val="bg1"/>
                </a:solidFill>
                <a:effectLst/>
                <a:hlinkClick r:id="rId5"/>
              </a:rPr>
              <a:t>intakebusinesssupport@croydon.gov.uk </a:t>
            </a:r>
            <a:r>
              <a:rPr lang="en-GB" sz="1050" b="1" dirty="0">
                <a:solidFill>
                  <a:schemeClr val="bg1"/>
                </a:solidFill>
                <a:effectLst/>
              </a:rPr>
              <a:t>Your email into our MASH email inbox will not be responded to.</a:t>
            </a:r>
          </a:p>
          <a:p>
            <a:pPr marL="171450" indent="-171450">
              <a:spcAft>
                <a:spcPts val="600"/>
              </a:spcAft>
              <a:buFont typeface="Arial" panose="020B0604020202020204" pitchFamily="34" charset="0"/>
              <a:buChar char="•"/>
            </a:pPr>
            <a:r>
              <a:rPr lang="en-GB" sz="1050" dirty="0">
                <a:solidFill>
                  <a:schemeClr val="bg1"/>
                </a:solidFill>
                <a:effectLst/>
              </a:rPr>
              <a:t>If you are seeking guidance on how to make a referral or other services that can support a child or their family, please visit: </a:t>
            </a:r>
            <a:r>
              <a:rPr lang="en-GB" sz="1050" dirty="0">
                <a:solidFill>
                  <a:schemeClr val="bg1"/>
                </a:solidFill>
                <a:effectLst/>
                <a:hlinkClick r:id="rId6" tooltip="https://www.croydon.gov.uk/children-young-people-and-families/child-protection-and-safeguarding/report-concern-about-child">
                  <a:extLst>
                    <a:ext uri="{A12FA001-AC4F-418D-AE19-62706E023703}">
                      <ahyp:hlinkClr xmlns:ahyp="http://schemas.microsoft.com/office/drawing/2018/hyperlinkcolor" val="tx"/>
                    </a:ext>
                  </a:extLst>
                </a:hlinkClick>
              </a:rPr>
              <a:t>Concerned about a child? | Croydon Council</a:t>
            </a:r>
            <a:r>
              <a:rPr lang="en-GB" sz="1050" dirty="0">
                <a:solidFill>
                  <a:schemeClr val="bg1"/>
                </a:solidFill>
              </a:rPr>
              <a:t> </a:t>
            </a:r>
            <a:r>
              <a:rPr lang="en-GB" sz="800" dirty="0">
                <a:solidFill>
                  <a:schemeClr val="bg1"/>
                </a:solidFill>
                <a:sym typeface="Wingdings" panose="05000000000000000000" pitchFamily="2" charset="2"/>
              </a:rPr>
              <a:t></a:t>
            </a:r>
            <a:endParaRPr lang="en-GB" sz="1050" dirty="0">
              <a:solidFill>
                <a:schemeClr val="bg1"/>
              </a:solidFill>
              <a:effectLst/>
            </a:endParaRPr>
          </a:p>
          <a:p>
            <a:pPr>
              <a:spcAft>
                <a:spcPts val="600"/>
              </a:spcAft>
            </a:pPr>
            <a:endParaRPr lang="en-GB" sz="1050" dirty="0">
              <a:solidFill>
                <a:schemeClr val="bg1"/>
              </a:solidFill>
            </a:endParaRPr>
          </a:p>
        </p:txBody>
      </p:sp>
      <p:sp>
        <p:nvSpPr>
          <p:cNvPr id="9" name="Title 1">
            <a:extLst>
              <a:ext uri="{FF2B5EF4-FFF2-40B4-BE49-F238E27FC236}">
                <a16:creationId xmlns:a16="http://schemas.microsoft.com/office/drawing/2014/main" id="{5A2227D1-99FC-DEF1-70F5-CD705C13EDE3}"/>
              </a:ext>
            </a:extLst>
          </p:cNvPr>
          <p:cNvSpPr txBox="1">
            <a:spLocks/>
          </p:cNvSpPr>
          <p:nvPr/>
        </p:nvSpPr>
        <p:spPr>
          <a:xfrm>
            <a:off x="378839" y="219202"/>
            <a:ext cx="8532000" cy="572400"/>
          </a:xfrm>
          <a:prstGeom prst="rect">
            <a:avLst/>
          </a:prstGeom>
          <a:noFill/>
          <a:ln w="0">
            <a:noFill/>
          </a:ln>
        </p:spPr>
        <p:txBody>
          <a:bodyPr lIns="91440" tIns="91440" rIns="91440" bIns="91440" anchor="t">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2600" dirty="0"/>
              <a:t>Submitting a Referral</a:t>
            </a:r>
          </a:p>
        </p:txBody>
      </p:sp>
    </p:spTree>
    <p:extLst>
      <p:ext uri="{BB962C8B-B14F-4D97-AF65-F5344CB8AC3E}">
        <p14:creationId xmlns:p14="http://schemas.microsoft.com/office/powerpoint/2010/main" val="3559621809"/>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022C6-F82E-58CE-6CF9-A2BDB1F731BF}"/>
              </a:ext>
            </a:extLst>
          </p:cNvPr>
          <p:cNvSpPr>
            <a:spLocks noGrp="1"/>
          </p:cNvSpPr>
          <p:nvPr>
            <p:ph type="title"/>
          </p:nvPr>
        </p:nvSpPr>
        <p:spPr>
          <a:xfrm>
            <a:off x="304920" y="304920"/>
            <a:ext cx="2193731" cy="572400"/>
          </a:xfrm>
        </p:spPr>
        <p:txBody>
          <a:bodyPr/>
          <a:lstStyle/>
          <a:p>
            <a:r>
              <a:rPr lang="en-GB" sz="2600" dirty="0">
                <a:solidFill>
                  <a:schemeClr val="bg1"/>
                </a:solidFill>
              </a:rPr>
              <a:t>The Referral</a:t>
            </a:r>
          </a:p>
        </p:txBody>
      </p:sp>
      <p:grpSp>
        <p:nvGrpSpPr>
          <p:cNvPr id="11" name="Group 10">
            <a:extLst>
              <a:ext uri="{FF2B5EF4-FFF2-40B4-BE49-F238E27FC236}">
                <a16:creationId xmlns:a16="http://schemas.microsoft.com/office/drawing/2014/main" id="{752DD394-373E-85D9-A807-CE2B234AE27C}"/>
              </a:ext>
            </a:extLst>
          </p:cNvPr>
          <p:cNvGrpSpPr/>
          <p:nvPr/>
        </p:nvGrpSpPr>
        <p:grpSpPr>
          <a:xfrm>
            <a:off x="431055" y="1509365"/>
            <a:ext cx="8207467" cy="3287487"/>
            <a:chOff x="487456" y="945628"/>
            <a:chExt cx="8784832" cy="3518749"/>
          </a:xfrm>
        </p:grpSpPr>
        <p:sp>
          <p:nvSpPr>
            <p:cNvPr id="5" name="Text Placeholder 2">
              <a:extLst>
                <a:ext uri="{FF2B5EF4-FFF2-40B4-BE49-F238E27FC236}">
                  <a16:creationId xmlns:a16="http://schemas.microsoft.com/office/drawing/2014/main" id="{B353222D-3AA7-775D-FF53-58D83905F883}"/>
                </a:ext>
              </a:extLst>
            </p:cNvPr>
            <p:cNvSpPr txBox="1">
              <a:spLocks/>
            </p:cNvSpPr>
            <p:nvPr/>
          </p:nvSpPr>
          <p:spPr>
            <a:xfrm>
              <a:off x="487456" y="961830"/>
              <a:ext cx="4684619" cy="3502547"/>
            </a:xfrm>
            <a:prstGeom prst="rect">
              <a:avLst/>
            </a:prstGeom>
            <a:solidFill>
              <a:schemeClr val="tx1"/>
            </a:solidFill>
          </p:spPr>
          <p:txBody>
            <a:bodyPr tIns="108000" bIns="108000">
              <a:normAutofit lnSpcReduction="10000"/>
            </a:bodyPr>
            <a:lstStyle>
              <a:defPPr>
                <a:defRPr lang="en-US"/>
              </a:defPPr>
              <a:lvl1pPr marL="0" indent="-228600" algn="l" defTabSz="685800" rtl="0" eaLnBrk="1" latinLnBrk="0" hangingPunct="1">
                <a:lnSpc>
                  <a:spcPct val="90000"/>
                </a:lnSpc>
                <a:spcBef>
                  <a:spcPts val="1000"/>
                </a:spcBef>
                <a:buFont typeface="Arial" panose="020B0604020202020204" pitchFamily="34" charset="0"/>
                <a:buChar char="•"/>
                <a:defRPr sz="1350" kern="1200">
                  <a:solidFill>
                    <a:schemeClr val="tx1"/>
                  </a:solidFill>
                  <a:latin typeface="+mn-lt"/>
                  <a:ea typeface="+mn-ea"/>
                  <a:cs typeface="+mn-cs"/>
                </a:defRPr>
              </a:lvl1pPr>
              <a:lvl2pPr marL="3429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6858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0287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13716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17145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6pPr>
              <a:lvl7pPr marL="20574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7pPr>
              <a:lvl8pPr marL="24003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8pPr>
              <a:lvl9pPr marL="2743200" indent="-228600" algn="l" defTabSz="6858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9pPr>
            </a:lstStyle>
            <a:p>
              <a:pPr marL="385763" indent="-385763">
                <a:buFont typeface="+mj-lt"/>
                <a:buAutoNum type="arabicPeriod"/>
              </a:pPr>
              <a:r>
                <a:rPr lang="en-GB" sz="1800" dirty="0">
                  <a:solidFill>
                    <a:schemeClr val="bg1"/>
                  </a:solidFill>
                </a:rPr>
                <a:t>Consent</a:t>
              </a:r>
            </a:p>
            <a:p>
              <a:pPr marL="385763" indent="-385763">
                <a:buFont typeface="+mj-lt"/>
                <a:buAutoNum type="arabicPeriod"/>
              </a:pPr>
              <a:r>
                <a:rPr lang="en-GB" sz="1800" dirty="0">
                  <a:solidFill>
                    <a:schemeClr val="bg1"/>
                  </a:solidFill>
                </a:rPr>
                <a:t>Details of the child being referred</a:t>
              </a:r>
            </a:p>
            <a:p>
              <a:pPr marL="385763" indent="-385763">
                <a:buFont typeface="+mj-lt"/>
                <a:buAutoNum type="arabicPeriod"/>
              </a:pPr>
              <a:r>
                <a:rPr lang="en-GB" sz="1800" b="1" dirty="0">
                  <a:solidFill>
                    <a:schemeClr val="bg1"/>
                  </a:solidFill>
                </a:rPr>
                <a:t>Additional demographic information</a:t>
              </a:r>
            </a:p>
            <a:p>
              <a:pPr marL="385763" indent="-385763">
                <a:buFont typeface="+mj-lt"/>
                <a:buAutoNum type="arabicPeriod"/>
              </a:pPr>
              <a:r>
                <a:rPr lang="en-GB" sz="1800" dirty="0">
                  <a:solidFill>
                    <a:schemeClr val="bg1"/>
                  </a:solidFill>
                </a:rPr>
                <a:t>Primary Parent/Carer details</a:t>
              </a:r>
            </a:p>
            <a:p>
              <a:pPr marL="385763" indent="-385763">
                <a:buFont typeface="+mj-lt"/>
                <a:buAutoNum type="arabicPeriod"/>
              </a:pPr>
              <a:r>
                <a:rPr lang="en-GB" sz="1800" dirty="0">
                  <a:solidFill>
                    <a:schemeClr val="bg1"/>
                  </a:solidFill>
                </a:rPr>
                <a:t>Siblings and other household relationships</a:t>
              </a:r>
            </a:p>
            <a:p>
              <a:pPr marL="385763" indent="-385763">
                <a:buFont typeface="+mj-lt"/>
                <a:buAutoNum type="arabicPeriod"/>
              </a:pPr>
              <a:r>
                <a:rPr lang="en-GB" sz="1800" b="1" dirty="0">
                  <a:solidFill>
                    <a:schemeClr val="bg1"/>
                  </a:solidFill>
                </a:rPr>
                <a:t>Reason for referral </a:t>
              </a:r>
            </a:p>
            <a:p>
              <a:pPr marL="385763" indent="-385763">
                <a:buFont typeface="+mj-lt"/>
                <a:buAutoNum type="arabicPeriod"/>
              </a:pPr>
              <a:r>
                <a:rPr lang="en-GB" sz="1800" dirty="0">
                  <a:solidFill>
                    <a:schemeClr val="bg1"/>
                  </a:solidFill>
                </a:rPr>
                <a:t>Involvements</a:t>
              </a:r>
            </a:p>
            <a:p>
              <a:pPr marL="385763" indent="-385763">
                <a:buFont typeface="+mj-lt"/>
                <a:buAutoNum type="arabicPeriod"/>
              </a:pPr>
              <a:r>
                <a:rPr lang="en-GB" sz="1800" dirty="0">
                  <a:solidFill>
                    <a:schemeClr val="bg1"/>
                  </a:solidFill>
                </a:rPr>
                <a:t>Supporting Documentation</a:t>
              </a:r>
            </a:p>
          </p:txBody>
        </p:sp>
        <p:sp>
          <p:nvSpPr>
            <p:cNvPr id="7" name="TextBox 6">
              <a:extLst>
                <a:ext uri="{FF2B5EF4-FFF2-40B4-BE49-F238E27FC236}">
                  <a16:creationId xmlns:a16="http://schemas.microsoft.com/office/drawing/2014/main" id="{17E7C498-6D98-A139-228F-04AD3D3EE27D}"/>
                </a:ext>
              </a:extLst>
            </p:cNvPr>
            <p:cNvSpPr txBox="1">
              <a:spLocks/>
            </p:cNvSpPr>
            <p:nvPr/>
          </p:nvSpPr>
          <p:spPr>
            <a:xfrm>
              <a:off x="5172075" y="2147377"/>
              <a:ext cx="4100213" cy="2149169"/>
            </a:xfrm>
            <a:custGeom>
              <a:avLst/>
              <a:gdLst>
                <a:gd name="connsiteX0" fmla="*/ 0 w 4100213"/>
                <a:gd name="connsiteY0" fmla="*/ 1074585 h 2149169"/>
                <a:gd name="connsiteX1" fmla="*/ 2050107 w 4100213"/>
                <a:gd name="connsiteY1" fmla="*/ 0 h 2149169"/>
                <a:gd name="connsiteX2" fmla="*/ 4100214 w 4100213"/>
                <a:gd name="connsiteY2" fmla="*/ 1074585 h 2149169"/>
                <a:gd name="connsiteX3" fmla="*/ 2050107 w 4100213"/>
                <a:gd name="connsiteY3" fmla="*/ 2149170 h 2149169"/>
                <a:gd name="connsiteX4" fmla="*/ 0 w 4100213"/>
                <a:gd name="connsiteY4" fmla="*/ 1074585 h 214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213" h="2149169" fill="none" extrusionOk="0">
                  <a:moveTo>
                    <a:pt x="0" y="1074585"/>
                  </a:moveTo>
                  <a:cubicBezTo>
                    <a:pt x="134048" y="568923"/>
                    <a:pt x="951100" y="-142299"/>
                    <a:pt x="2050107" y="0"/>
                  </a:cubicBezTo>
                  <a:cubicBezTo>
                    <a:pt x="3069058" y="-74781"/>
                    <a:pt x="3988549" y="538902"/>
                    <a:pt x="4100214" y="1074585"/>
                  </a:cubicBezTo>
                  <a:cubicBezTo>
                    <a:pt x="4292415" y="1620345"/>
                    <a:pt x="3306680" y="1950691"/>
                    <a:pt x="2050107" y="2149170"/>
                  </a:cubicBezTo>
                  <a:cubicBezTo>
                    <a:pt x="955468" y="2148599"/>
                    <a:pt x="-26700" y="1782003"/>
                    <a:pt x="0" y="1074585"/>
                  </a:cubicBezTo>
                  <a:close/>
                </a:path>
                <a:path w="4100213" h="2149169" stroke="0" extrusionOk="0">
                  <a:moveTo>
                    <a:pt x="0" y="1074585"/>
                  </a:moveTo>
                  <a:cubicBezTo>
                    <a:pt x="220382" y="397975"/>
                    <a:pt x="803470" y="-59695"/>
                    <a:pt x="2050107" y="0"/>
                  </a:cubicBezTo>
                  <a:cubicBezTo>
                    <a:pt x="3045912" y="-40721"/>
                    <a:pt x="4045654" y="434840"/>
                    <a:pt x="4100214" y="1074585"/>
                  </a:cubicBezTo>
                  <a:cubicBezTo>
                    <a:pt x="4085137" y="1584315"/>
                    <a:pt x="3139160" y="2371637"/>
                    <a:pt x="2050107" y="2149170"/>
                  </a:cubicBezTo>
                  <a:cubicBezTo>
                    <a:pt x="887826" y="2169384"/>
                    <a:pt x="60889" y="1662770"/>
                    <a:pt x="0" y="1074585"/>
                  </a:cubicBezTo>
                  <a:close/>
                </a:path>
              </a:pathLst>
            </a:custGeom>
            <a:solidFill>
              <a:schemeClr val="accent1"/>
            </a:solidFill>
            <a:ln w="38100">
              <a:solidFill>
                <a:srgbClr val="002060"/>
              </a:solidFill>
              <a:extLst>
                <a:ext uri="{C807C97D-BFC1-408E-A445-0C87EB9F89A2}">
                  <ask:lineSketchStyleProps xmlns:ask="http://schemas.microsoft.com/office/drawing/2018/sketchyshapes" sd="2754412933">
                    <a:prstGeom prst="ellipse">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27000" tIns="27000" rIns="27000" bIns="2700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lvl="0" indent="-257175">
                <a:lnSpc>
                  <a:spcPct val="107000"/>
                </a:lnSpc>
                <a:buFont typeface="+mj-lt"/>
                <a:buAutoNum type="arabicPeriod"/>
              </a:pPr>
              <a:r>
                <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are you and/or the child/family worried about?</a:t>
              </a:r>
              <a:endParaRPr lang="en-GB"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57175" lvl="0" indent="-257175">
                <a:lnSpc>
                  <a:spcPct val="107000"/>
                </a:lnSpc>
                <a:buFont typeface="+mj-lt"/>
                <a:buAutoNum type="arabicPeriod"/>
              </a:pPr>
              <a:r>
                <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is the impact on the child or young person?</a:t>
              </a:r>
              <a:endParaRPr lang="en-GB"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57175" lvl="0" indent="-257175">
                <a:lnSpc>
                  <a:spcPct val="107000"/>
                </a:lnSpc>
                <a:buFont typeface="+mj-lt"/>
                <a:buAutoNum type="arabicPeriod"/>
              </a:pPr>
              <a:r>
                <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is working well for this child and in this family?</a:t>
              </a:r>
              <a:endParaRPr lang="en-GB"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57175" lvl="0" indent="-257175">
                <a:lnSpc>
                  <a:spcPct val="107000"/>
                </a:lnSpc>
                <a:spcAft>
                  <a:spcPts val="600"/>
                </a:spcAft>
                <a:buFont typeface="+mj-lt"/>
                <a:buAutoNum type="arabicPeriod"/>
              </a:pPr>
              <a:r>
                <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do you want to happen next?</a:t>
              </a:r>
              <a:endParaRPr lang="en-GB"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AE8607EB-644E-33BD-563B-185A0EB3DD66}"/>
                </a:ext>
              </a:extLst>
            </p:cNvPr>
            <p:cNvCxnSpPr>
              <a:cxnSpLocks/>
              <a:endCxn id="7" idx="2"/>
            </p:cNvCxnSpPr>
            <p:nvPr/>
          </p:nvCxnSpPr>
          <p:spPr>
            <a:xfrm>
              <a:off x="3040156" y="3221962"/>
              <a:ext cx="2131919" cy="0"/>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173BB1-9495-CB99-5784-A6504FC386FB}"/>
                </a:ext>
              </a:extLst>
            </p:cNvPr>
            <p:cNvSpPr txBox="1">
              <a:spLocks/>
            </p:cNvSpPr>
            <p:nvPr/>
          </p:nvSpPr>
          <p:spPr>
            <a:xfrm>
              <a:off x="7029327" y="945628"/>
              <a:ext cx="2131919" cy="1036866"/>
            </a:xfrm>
            <a:custGeom>
              <a:avLst/>
              <a:gdLst>
                <a:gd name="connsiteX0" fmla="*/ 0 w 2131919"/>
                <a:gd name="connsiteY0" fmla="*/ 518433 h 1036866"/>
                <a:gd name="connsiteX1" fmla="*/ 1065960 w 2131919"/>
                <a:gd name="connsiteY1" fmla="*/ 0 h 1036866"/>
                <a:gd name="connsiteX2" fmla="*/ 2131920 w 2131919"/>
                <a:gd name="connsiteY2" fmla="*/ 518433 h 1036866"/>
                <a:gd name="connsiteX3" fmla="*/ 1065960 w 2131919"/>
                <a:gd name="connsiteY3" fmla="*/ 1036866 h 1036866"/>
                <a:gd name="connsiteX4" fmla="*/ 0 w 2131919"/>
                <a:gd name="connsiteY4" fmla="*/ 518433 h 103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919" h="1036866" fill="none" extrusionOk="0">
                  <a:moveTo>
                    <a:pt x="0" y="518433"/>
                  </a:moveTo>
                  <a:cubicBezTo>
                    <a:pt x="104537" y="300592"/>
                    <a:pt x="505243" y="-119866"/>
                    <a:pt x="1065960" y="0"/>
                  </a:cubicBezTo>
                  <a:cubicBezTo>
                    <a:pt x="1635960" y="-12352"/>
                    <a:pt x="2076936" y="260568"/>
                    <a:pt x="2131920" y="518433"/>
                  </a:cubicBezTo>
                  <a:cubicBezTo>
                    <a:pt x="2240952" y="777687"/>
                    <a:pt x="1669201" y="1013674"/>
                    <a:pt x="1065960" y="1036866"/>
                  </a:cubicBezTo>
                  <a:cubicBezTo>
                    <a:pt x="491849" y="1036644"/>
                    <a:pt x="-13627" y="862910"/>
                    <a:pt x="0" y="518433"/>
                  </a:cubicBezTo>
                  <a:close/>
                </a:path>
                <a:path w="2131919" h="1036866" stroke="0" extrusionOk="0">
                  <a:moveTo>
                    <a:pt x="0" y="518433"/>
                  </a:moveTo>
                  <a:cubicBezTo>
                    <a:pt x="74582" y="203976"/>
                    <a:pt x="395183" y="-42824"/>
                    <a:pt x="1065960" y="0"/>
                  </a:cubicBezTo>
                  <a:cubicBezTo>
                    <a:pt x="1610492" y="-13186"/>
                    <a:pt x="2113148" y="216191"/>
                    <a:pt x="2131920" y="518433"/>
                  </a:cubicBezTo>
                  <a:cubicBezTo>
                    <a:pt x="2122556" y="752746"/>
                    <a:pt x="1649473" y="1063651"/>
                    <a:pt x="1065960" y="1036866"/>
                  </a:cubicBezTo>
                  <a:cubicBezTo>
                    <a:pt x="450682" y="1054743"/>
                    <a:pt x="41715" y="801131"/>
                    <a:pt x="0" y="518433"/>
                  </a:cubicBezTo>
                  <a:close/>
                </a:path>
              </a:pathLst>
            </a:custGeom>
            <a:solidFill>
              <a:schemeClr val="accent1"/>
            </a:solidFill>
            <a:ln w="38100">
              <a:solidFill>
                <a:srgbClr val="002060"/>
              </a:solidFill>
              <a:extLst>
                <a:ext uri="{C807C97D-BFC1-408E-A445-0C87EB9F89A2}">
                  <ask:lineSketchStyleProps xmlns:ask="http://schemas.microsoft.com/office/drawing/2018/sketchyshapes" sd="2754412933">
                    <a:prstGeom prst="ellipse">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27000" tIns="27000" rIns="27000" bIns="2700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07000"/>
                </a:lnSpc>
                <a:spcAft>
                  <a:spcPts val="600"/>
                </a:spcAft>
              </a:pPr>
              <a:r>
                <a:rPr lang="en-GB" sz="1050" b="1"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The child’s race, ethnicity and language is a crucial part of the referral.</a:t>
              </a:r>
              <a:endParaRPr lang="en-GB" sz="105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0828899B-A00E-1C53-CA08-1B327B9B956E}"/>
                </a:ext>
              </a:extLst>
            </p:cNvPr>
            <p:cNvCxnSpPr>
              <a:cxnSpLocks/>
              <a:endCxn id="9" idx="2"/>
            </p:cNvCxnSpPr>
            <p:nvPr/>
          </p:nvCxnSpPr>
          <p:spPr>
            <a:xfrm flipV="1">
              <a:off x="4897408" y="1464061"/>
              <a:ext cx="2131919" cy="438766"/>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2FF6828A-FEF7-C20A-B1A8-86673B2D7E01}"/>
              </a:ext>
            </a:extLst>
          </p:cNvPr>
          <p:cNvSpPr txBox="1"/>
          <p:nvPr/>
        </p:nvSpPr>
        <p:spPr>
          <a:xfrm>
            <a:off x="2711302" y="346839"/>
            <a:ext cx="6125618" cy="1015663"/>
          </a:xfrm>
          <a:prstGeom prst="rect">
            <a:avLst/>
          </a:prstGeom>
          <a:noFill/>
        </p:spPr>
        <p:txBody>
          <a:bodyPr wrap="square">
            <a:spAutoFit/>
          </a:bodyPr>
          <a:lstStyle/>
          <a:p>
            <a:r>
              <a:rPr lang="en-GB" sz="1200" dirty="0">
                <a:solidFill>
                  <a:schemeClr val="bg1"/>
                </a:solidFill>
              </a:rPr>
              <a:t>For the Croydon MASH to assess and progress a referral effectively, it is essential that professionals provide as much relevant information as reasonably possible. The complete and more accurate the information, the better MASH can understand the child’s situation, assess the level of need, and ensure the right support or protection is put in place without delay. The following details are required when making a referral.</a:t>
            </a:r>
          </a:p>
        </p:txBody>
      </p:sp>
    </p:spTree>
    <p:extLst>
      <p:ext uri="{BB962C8B-B14F-4D97-AF65-F5344CB8AC3E}">
        <p14:creationId xmlns:p14="http://schemas.microsoft.com/office/powerpoint/2010/main" val="628822309"/>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D4BF-C309-CBB4-BF19-1E0D0346B8F1}"/>
              </a:ext>
            </a:extLst>
          </p:cNvPr>
          <p:cNvSpPr>
            <a:spLocks noGrp="1"/>
          </p:cNvSpPr>
          <p:nvPr>
            <p:ph type="title"/>
          </p:nvPr>
        </p:nvSpPr>
        <p:spPr/>
        <p:txBody>
          <a:bodyPr/>
          <a:lstStyle/>
          <a:p>
            <a:r>
              <a:rPr lang="en-GB" sz="2600" dirty="0">
                <a:solidFill>
                  <a:schemeClr val="bg1"/>
                </a:solidFill>
              </a:rPr>
              <a:t>Information Required for a Referral</a:t>
            </a:r>
          </a:p>
        </p:txBody>
      </p:sp>
      <p:graphicFrame>
        <p:nvGraphicFramePr>
          <p:cNvPr id="3" name="Table 2">
            <a:extLst>
              <a:ext uri="{FF2B5EF4-FFF2-40B4-BE49-F238E27FC236}">
                <a16:creationId xmlns:a16="http://schemas.microsoft.com/office/drawing/2014/main" id="{3A3B8EBA-72A8-A7C6-88FA-7A4351FB7B2F}"/>
              </a:ext>
            </a:extLst>
          </p:cNvPr>
          <p:cNvGraphicFramePr>
            <a:graphicFrameLocks noGrp="1"/>
          </p:cNvGraphicFramePr>
          <p:nvPr>
            <p:extLst>
              <p:ext uri="{D42A27DB-BD31-4B8C-83A1-F6EECF244321}">
                <p14:modId xmlns:p14="http://schemas.microsoft.com/office/powerpoint/2010/main" val="2535368429"/>
              </p:ext>
            </p:extLst>
          </p:nvPr>
        </p:nvGraphicFramePr>
        <p:xfrm>
          <a:off x="353709" y="850607"/>
          <a:ext cx="8335927" cy="3987973"/>
        </p:xfrm>
        <a:graphic>
          <a:graphicData uri="http://schemas.openxmlformats.org/drawingml/2006/table">
            <a:tbl>
              <a:tblPr/>
              <a:tblGrid>
                <a:gridCol w="1988199">
                  <a:extLst>
                    <a:ext uri="{9D8B030D-6E8A-4147-A177-3AD203B41FA5}">
                      <a16:colId xmlns:a16="http://schemas.microsoft.com/office/drawing/2014/main" val="2540022723"/>
                    </a:ext>
                  </a:extLst>
                </a:gridCol>
                <a:gridCol w="2741292">
                  <a:extLst>
                    <a:ext uri="{9D8B030D-6E8A-4147-A177-3AD203B41FA5}">
                      <a16:colId xmlns:a16="http://schemas.microsoft.com/office/drawing/2014/main" val="18477529"/>
                    </a:ext>
                  </a:extLst>
                </a:gridCol>
                <a:gridCol w="3606436">
                  <a:extLst>
                    <a:ext uri="{9D8B030D-6E8A-4147-A177-3AD203B41FA5}">
                      <a16:colId xmlns:a16="http://schemas.microsoft.com/office/drawing/2014/main" val="1243046351"/>
                    </a:ext>
                  </a:extLst>
                </a:gridCol>
              </a:tblGrid>
              <a:tr h="205069">
                <a:tc>
                  <a:txBody>
                    <a:bodyPr/>
                    <a:lstStyle/>
                    <a:p>
                      <a:pPr>
                        <a:buNone/>
                      </a:pPr>
                      <a:r>
                        <a:rPr lang="en-GB" sz="1000" b="1" dirty="0">
                          <a:solidFill>
                            <a:schemeClr val="bg1"/>
                          </a:solidFill>
                        </a:rPr>
                        <a:t>Category</a:t>
                      </a:r>
                      <a:endParaRPr lang="en-GB" sz="1000" dirty="0">
                        <a:solidFill>
                          <a:schemeClr val="bg1"/>
                        </a:solidFill>
                      </a:endParaRPr>
                    </a:p>
                  </a:txBody>
                  <a:tcPr marL="27186" marR="27186" marT="13593" marB="13593">
                    <a:lnL w="762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b="1" dirty="0">
                          <a:solidFill>
                            <a:schemeClr val="bg1"/>
                          </a:solidFill>
                        </a:rPr>
                        <a:t>What this means</a:t>
                      </a:r>
                      <a:endParaRPr lang="en-GB" sz="1000" dirty="0">
                        <a:solidFill>
                          <a:schemeClr val="bg1"/>
                        </a:solidFill>
                      </a:endParaRPr>
                    </a:p>
                  </a:txBody>
                  <a:tcPr marL="27186" marR="27186" marT="13593" marB="13593">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b="1" dirty="0">
                          <a:solidFill>
                            <a:schemeClr val="bg1"/>
                          </a:solidFill>
                        </a:rPr>
                        <a:t>What should be provided</a:t>
                      </a:r>
                      <a:endParaRPr lang="en-GB" sz="1000" dirty="0">
                        <a:solidFill>
                          <a:schemeClr val="bg1"/>
                        </a:solidFill>
                      </a:endParaRPr>
                    </a:p>
                  </a:txBody>
                  <a:tcPr marL="27186" marR="27186" marT="13593" marB="13593">
                    <a:lnL w="127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993374"/>
                  </a:ext>
                </a:extLst>
              </a:tr>
              <a:tr h="740658">
                <a:tc>
                  <a:txBody>
                    <a:bodyPr/>
                    <a:lstStyle/>
                    <a:p>
                      <a:pPr>
                        <a:buNone/>
                      </a:pPr>
                      <a:r>
                        <a:rPr lang="en-GB" sz="1000" b="1" dirty="0">
                          <a:solidFill>
                            <a:schemeClr val="bg1"/>
                          </a:solidFill>
                        </a:rPr>
                        <a:t>Consent</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Whether the parent/carer (and child, if appropriate) has been informed of the referral and has given permission. Note exceptions if seeking consent would place the child at risk.</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“Parent informed and agreed to referral” / “Consent not sought due to risk of further harm if parents informed.”</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711402"/>
                  </a:ext>
                </a:extLst>
              </a:tr>
              <a:tr h="383598">
                <a:tc>
                  <a:txBody>
                    <a:bodyPr/>
                    <a:lstStyle/>
                    <a:p>
                      <a:pPr>
                        <a:buNone/>
                      </a:pPr>
                      <a:r>
                        <a:rPr lang="en-GB" sz="1000" b="1" dirty="0">
                          <a:solidFill>
                            <a:schemeClr val="bg1"/>
                          </a:solidFill>
                        </a:rPr>
                        <a:t>Details of the child being referred</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Full and accurate personal details of the child.</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Full name, date of birth, address, gender, school/nursery attended.</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6140073"/>
                  </a:ext>
                </a:extLst>
              </a:tr>
              <a:tr h="383598">
                <a:tc>
                  <a:txBody>
                    <a:bodyPr/>
                    <a:lstStyle/>
                    <a:p>
                      <a:pPr>
                        <a:buNone/>
                      </a:pPr>
                      <a:r>
                        <a:rPr lang="en-GB" sz="1000" b="1" dirty="0">
                          <a:solidFill>
                            <a:schemeClr val="bg1"/>
                          </a:solidFill>
                        </a:rPr>
                        <a:t>Additional demographic information</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Information that helps understand the child’s identity and needs.</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Ethnicity, first language, religion, disability/SEND.</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133075"/>
                  </a:ext>
                </a:extLst>
              </a:tr>
              <a:tr h="383598">
                <a:tc>
                  <a:txBody>
                    <a:bodyPr/>
                    <a:lstStyle/>
                    <a:p>
                      <a:pPr>
                        <a:buNone/>
                      </a:pPr>
                      <a:r>
                        <a:rPr lang="en-GB" sz="1000" b="1" dirty="0">
                          <a:solidFill>
                            <a:schemeClr val="bg1"/>
                          </a:solidFill>
                        </a:rPr>
                        <a:t>Primary parent/carer details</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Details of the main caregiver(s).</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Name, address, relationship to child, telephone number(s), email. This should include preferred method of contact,</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0678713"/>
                  </a:ext>
                </a:extLst>
              </a:tr>
              <a:tr h="383598">
                <a:tc>
                  <a:txBody>
                    <a:bodyPr/>
                    <a:lstStyle/>
                    <a:p>
                      <a:pPr>
                        <a:buNone/>
                      </a:pPr>
                      <a:r>
                        <a:rPr lang="en-GB" sz="1000" b="1" dirty="0">
                          <a:solidFill>
                            <a:schemeClr val="bg1"/>
                          </a:solidFill>
                        </a:rPr>
                        <a:t>Siblings and other household relationships</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Who else lives in the home or plays a significant caring role.</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Sibling names/ages, other adults in the household, extended family members.</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484320"/>
                  </a:ext>
                </a:extLst>
              </a:tr>
              <a:tr h="562128">
                <a:tc>
                  <a:txBody>
                    <a:bodyPr/>
                    <a:lstStyle/>
                    <a:p>
                      <a:pPr>
                        <a:buNone/>
                      </a:pPr>
                      <a:r>
                        <a:rPr lang="en-GB" sz="1000" b="1" dirty="0">
                          <a:solidFill>
                            <a:schemeClr val="bg1"/>
                          </a:solidFill>
                        </a:rPr>
                        <a:t>Reason for referral</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Clear statement of the concerns, including evidence and impact on the child.</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“Child disclosed being left home alone overnight. Neighbours reported hearing crying late at night.” / “Child appeared unwashed and wore the same clothes for several days.”</a:t>
                      </a:r>
                      <a:endParaRPr lang="en-GB" sz="1000" dirty="0">
                        <a:solidFill>
                          <a:schemeClr val="bg1"/>
                        </a:solidFill>
                        <a:highlight>
                          <a:srgbClr val="FFFF00"/>
                        </a:highlight>
                      </a:endParaRP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84609"/>
                  </a:ext>
                </a:extLst>
              </a:tr>
              <a:tr h="383598">
                <a:tc>
                  <a:txBody>
                    <a:bodyPr/>
                    <a:lstStyle/>
                    <a:p>
                      <a:pPr>
                        <a:buNone/>
                      </a:pPr>
                      <a:r>
                        <a:rPr lang="en-GB" sz="1000" b="1" dirty="0">
                          <a:solidFill>
                            <a:schemeClr val="bg1"/>
                          </a:solidFill>
                        </a:rPr>
                        <a:t>Involvements</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a:solidFill>
                            <a:schemeClr val="bg1"/>
                          </a:solidFill>
                        </a:rPr>
                        <a:t>Professionals and agencies already working with the child/family.</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GP, Health Visitor, CAMHS, School, Family Hubs, Community Sector Services.</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273862"/>
                  </a:ext>
                </a:extLst>
              </a:tr>
              <a:tr h="562128">
                <a:tc>
                  <a:txBody>
                    <a:bodyPr/>
                    <a:lstStyle/>
                    <a:p>
                      <a:pPr>
                        <a:buNone/>
                      </a:pPr>
                      <a:r>
                        <a:rPr lang="en-GB" sz="1000" b="1" dirty="0">
                          <a:solidFill>
                            <a:schemeClr val="bg1"/>
                          </a:solidFill>
                        </a:rPr>
                        <a:t>Supporting documentation</a:t>
                      </a:r>
                      <a:endParaRPr lang="en-GB" sz="1000" dirty="0">
                        <a:solidFill>
                          <a:schemeClr val="bg1"/>
                        </a:solidFill>
                      </a:endParaRPr>
                    </a:p>
                  </a:txBody>
                  <a:tcPr marL="27186" marR="27186" marT="13593" marB="13593"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Any records or evidence that supports the concern.</a:t>
                      </a:r>
                    </a:p>
                  </a:txBody>
                  <a:tcPr marL="27186" marR="27186" marT="13593" marB="135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1000" dirty="0">
                          <a:solidFill>
                            <a:schemeClr val="bg1"/>
                          </a:solidFill>
                        </a:rPr>
                        <a:t>Chronology of incidents, attendance records, medical notes, photos of injuries (if applicable and in line with policy). Additionally, any type of assessments that have already been carried out.</a:t>
                      </a:r>
                    </a:p>
                  </a:txBody>
                  <a:tcPr marL="27186" marR="27186" marT="13593" marB="13593"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0907038"/>
                  </a:ext>
                </a:extLst>
              </a:tr>
            </a:tbl>
          </a:graphicData>
        </a:graphic>
      </p:graphicFrame>
    </p:spTree>
    <p:extLst>
      <p:ext uri="{BB962C8B-B14F-4D97-AF65-F5344CB8AC3E}">
        <p14:creationId xmlns:p14="http://schemas.microsoft.com/office/powerpoint/2010/main" val="1805005901"/>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0B6EE4-3D3C-A56C-3F72-FDEAA8FE26B0}"/>
              </a:ext>
            </a:extLst>
          </p:cNvPr>
          <p:cNvSpPr>
            <a:spLocks noGrp="1"/>
          </p:cNvSpPr>
          <p:nvPr>
            <p:ph type="title"/>
          </p:nvPr>
        </p:nvSpPr>
        <p:spPr>
          <a:xfrm>
            <a:off x="304920" y="304920"/>
            <a:ext cx="4752602" cy="572400"/>
          </a:xfrm>
        </p:spPr>
        <p:txBody>
          <a:bodyPr/>
          <a:lstStyle/>
          <a:p>
            <a:r>
              <a:rPr lang="en-GB" sz="2600">
                <a:solidFill>
                  <a:schemeClr val="bg1"/>
                </a:solidFill>
              </a:rPr>
              <a:t>Referral Case Studies</a:t>
            </a:r>
            <a:endParaRPr lang="en-GB" sz="2600" dirty="0">
              <a:solidFill>
                <a:schemeClr val="bg1"/>
              </a:solidFill>
            </a:endParaRPr>
          </a:p>
        </p:txBody>
      </p:sp>
      <p:sp>
        <p:nvSpPr>
          <p:cNvPr id="6" name="TextBox 5">
            <a:extLst>
              <a:ext uri="{FF2B5EF4-FFF2-40B4-BE49-F238E27FC236}">
                <a16:creationId xmlns:a16="http://schemas.microsoft.com/office/drawing/2014/main" id="{4728A1C0-9E22-3052-3EB4-B687723B2A21}"/>
              </a:ext>
            </a:extLst>
          </p:cNvPr>
          <p:cNvSpPr txBox="1"/>
          <p:nvPr/>
        </p:nvSpPr>
        <p:spPr>
          <a:xfrm>
            <a:off x="304920" y="877320"/>
            <a:ext cx="4572000" cy="3231654"/>
          </a:xfrm>
          <a:prstGeom prst="rect">
            <a:avLst/>
          </a:prstGeom>
          <a:noFill/>
        </p:spPr>
        <p:txBody>
          <a:bodyPr wrap="square">
            <a:spAutoFit/>
          </a:bodyPr>
          <a:lstStyle/>
          <a:p>
            <a:pPr>
              <a:buNone/>
            </a:pPr>
            <a:r>
              <a:rPr lang="en-GB" sz="1200" dirty="0">
                <a:solidFill>
                  <a:schemeClr val="bg1"/>
                </a:solidFill>
              </a:rPr>
              <a:t>Real-world examples can help us see the difference between a poor-quality referral and a well-constructed one. The following case studies highlight how the </a:t>
            </a:r>
            <a:r>
              <a:rPr lang="en-GB" sz="1200" b="1" dirty="0">
                <a:solidFill>
                  <a:schemeClr val="bg1"/>
                </a:solidFill>
              </a:rPr>
              <a:t>clarity, detail, and accuracy</a:t>
            </a:r>
            <a:r>
              <a:rPr lang="en-GB" sz="1200" dirty="0">
                <a:solidFill>
                  <a:schemeClr val="bg1"/>
                </a:solidFill>
              </a:rPr>
              <a:t> of information provided can directly influence how concerns are understood, assessed, and acted upon by MASH and partner agencies.</a:t>
            </a:r>
          </a:p>
          <a:p>
            <a:pPr>
              <a:buNone/>
            </a:pPr>
            <a:endParaRPr lang="en-GB" sz="1200" dirty="0">
              <a:solidFill>
                <a:schemeClr val="bg1"/>
              </a:solidFill>
            </a:endParaRPr>
          </a:p>
          <a:p>
            <a:pPr>
              <a:buNone/>
            </a:pPr>
            <a:r>
              <a:rPr lang="en-GB" sz="1200" dirty="0">
                <a:solidFill>
                  <a:schemeClr val="bg1"/>
                </a:solidFill>
              </a:rPr>
              <a:t>By comparing poor and good referral practice side by side, we can reflect on the importance of </a:t>
            </a:r>
            <a:r>
              <a:rPr lang="en-GB" sz="1200" b="1" dirty="0">
                <a:solidFill>
                  <a:schemeClr val="bg1"/>
                </a:solidFill>
              </a:rPr>
              <a:t>professional curiosity, clear evidence, and anti-racist inclusive recording</a:t>
            </a:r>
            <a:r>
              <a:rPr lang="en-GB" sz="1200" dirty="0">
                <a:solidFill>
                  <a:schemeClr val="bg1"/>
                </a:solidFill>
              </a:rPr>
              <a:t>. These examples are designed as both </a:t>
            </a:r>
            <a:r>
              <a:rPr lang="en-GB" sz="1200" b="1" dirty="0">
                <a:solidFill>
                  <a:schemeClr val="bg1"/>
                </a:solidFill>
              </a:rPr>
              <a:t>learning tools</a:t>
            </a:r>
            <a:r>
              <a:rPr lang="en-GB" sz="1200" dirty="0">
                <a:solidFill>
                  <a:schemeClr val="bg1"/>
                </a:solidFill>
              </a:rPr>
              <a:t> and </a:t>
            </a:r>
            <a:r>
              <a:rPr lang="en-GB" sz="1200" b="1" dirty="0">
                <a:solidFill>
                  <a:schemeClr val="bg1"/>
                </a:solidFill>
              </a:rPr>
              <a:t>discussion prompts</a:t>
            </a:r>
            <a:r>
              <a:rPr lang="en-GB" sz="1200" dirty="0">
                <a:solidFill>
                  <a:schemeClr val="bg1"/>
                </a:solidFill>
              </a:rPr>
              <a:t>, encouraging all practitioners to think carefully about the information they provide and how it can affect outcomes for children and families.</a:t>
            </a:r>
          </a:p>
          <a:p>
            <a:pPr>
              <a:buNone/>
            </a:pPr>
            <a:endParaRPr lang="en-GB" sz="1200" b="1" dirty="0">
              <a:solidFill>
                <a:schemeClr val="bg1"/>
              </a:solidFill>
            </a:endParaRPr>
          </a:p>
          <a:p>
            <a:pPr>
              <a:buNone/>
            </a:pPr>
            <a:r>
              <a:rPr lang="en-GB" sz="1200" b="1" dirty="0">
                <a:solidFill>
                  <a:schemeClr val="bg1"/>
                </a:solidFill>
              </a:rPr>
              <a:t>Objective:</a:t>
            </a:r>
            <a:br>
              <a:rPr lang="en-GB" sz="1200" dirty="0">
                <a:solidFill>
                  <a:schemeClr val="bg1"/>
                </a:solidFill>
              </a:rPr>
            </a:br>
            <a:r>
              <a:rPr lang="en-GB" sz="1200" dirty="0">
                <a:solidFill>
                  <a:schemeClr val="bg1"/>
                </a:solidFill>
              </a:rPr>
              <a:t>By the end of this section, you will be able to </a:t>
            </a:r>
            <a:r>
              <a:rPr lang="en-GB" sz="1200" b="1" dirty="0">
                <a:solidFill>
                  <a:schemeClr val="bg1"/>
                </a:solidFill>
              </a:rPr>
              <a:t>recognise the features of an effective referral</a:t>
            </a:r>
            <a:r>
              <a:rPr lang="en-GB" sz="1200" dirty="0">
                <a:solidFill>
                  <a:schemeClr val="bg1"/>
                </a:solidFill>
              </a:rPr>
              <a:t> and understand how the quality of information impacts safeguarding outcomes.</a:t>
            </a:r>
          </a:p>
        </p:txBody>
      </p:sp>
      <p:pic>
        <p:nvPicPr>
          <p:cNvPr id="10" name="Picture 9">
            <a:extLst>
              <a:ext uri="{FF2B5EF4-FFF2-40B4-BE49-F238E27FC236}">
                <a16:creationId xmlns:a16="http://schemas.microsoft.com/office/drawing/2014/main" id="{87D32D98-F4DB-466E-BD4A-C6CADC2B8346}"/>
              </a:ext>
            </a:extLst>
          </p:cNvPr>
          <p:cNvPicPr>
            <a:picLocks noChangeAspect="1"/>
          </p:cNvPicPr>
          <p:nvPr/>
        </p:nvPicPr>
        <p:blipFill>
          <a:blip r:embed="rId2">
            <a:extLst>
              <a:ext uri="{28A0092B-C50C-407E-A947-70E740481C1C}">
                <a14:useLocalDpi xmlns:a14="http://schemas.microsoft.com/office/drawing/2010/main" val="0"/>
              </a:ext>
            </a:extLst>
          </a:blip>
          <a:srcRect l="21381" t="27" r="1219" b="-27"/>
          <a:stretch>
            <a:fillRect/>
          </a:stretch>
        </p:blipFill>
        <p:spPr>
          <a:xfrm>
            <a:off x="5259824" y="161841"/>
            <a:ext cx="3665691" cy="4822395"/>
          </a:xfrm>
          <a:prstGeom prst="roundRect">
            <a:avLst>
              <a:gd name="adj" fmla="val 5629"/>
            </a:avLst>
          </a:prstGeom>
        </p:spPr>
      </p:pic>
    </p:spTree>
    <p:extLst>
      <p:ext uri="{BB962C8B-B14F-4D97-AF65-F5344CB8AC3E}">
        <p14:creationId xmlns:p14="http://schemas.microsoft.com/office/powerpoint/2010/main" val="1435750920"/>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DBB97-5043-3F77-1013-D5769AF7DD51}"/>
              </a:ext>
            </a:extLst>
          </p:cNvPr>
          <p:cNvSpPr>
            <a:spLocks noGrp="1"/>
          </p:cNvSpPr>
          <p:nvPr>
            <p:ph type="body"/>
          </p:nvPr>
        </p:nvSpPr>
        <p:spPr>
          <a:xfrm>
            <a:off x="4744800" y="0"/>
            <a:ext cx="4100400" cy="5143500"/>
          </a:xfrm>
          <a:solidFill>
            <a:schemeClr val="accent2"/>
          </a:solidFill>
        </p:spPr>
        <p:txBody>
          <a:bodyPr lIns="180000" tIns="108000" rIns="108000" bIns="108000" anchor="ctr">
            <a:normAutofit/>
          </a:bodyPr>
          <a:lstStyle/>
          <a:p>
            <a:pPr>
              <a:buNone/>
            </a:pPr>
            <a:r>
              <a:rPr lang="en-GB" sz="1200" b="1" dirty="0">
                <a:solidFill>
                  <a:schemeClr val="bg1"/>
                </a:solidFill>
              </a:rPr>
              <a:t>Referral Example A </a:t>
            </a:r>
          </a:p>
          <a:p>
            <a:pPr>
              <a:buNone/>
            </a:pPr>
            <a:r>
              <a:rPr lang="en-GB" sz="1200" b="1" dirty="0">
                <a:solidFill>
                  <a:schemeClr val="bg1"/>
                </a:solidFill>
              </a:rPr>
              <a:t>Consent:</a:t>
            </a:r>
            <a:br>
              <a:rPr lang="en-GB" sz="1200" dirty="0">
                <a:solidFill>
                  <a:schemeClr val="bg1"/>
                </a:solidFill>
              </a:rPr>
            </a:br>
            <a:r>
              <a:rPr lang="en-GB" sz="1200" dirty="0">
                <a:solidFill>
                  <a:schemeClr val="bg1"/>
                </a:solidFill>
              </a:rPr>
              <a:t>Not discussed with mum yet.</a:t>
            </a:r>
          </a:p>
          <a:p>
            <a:pPr>
              <a:buNone/>
            </a:pPr>
            <a:r>
              <a:rPr lang="en-GB" sz="1200" b="1" dirty="0">
                <a:solidFill>
                  <a:schemeClr val="bg1"/>
                </a:solidFill>
              </a:rPr>
              <a:t>Details of the child being referred:</a:t>
            </a:r>
            <a:br>
              <a:rPr lang="en-GB" sz="1200" dirty="0">
                <a:solidFill>
                  <a:schemeClr val="bg1"/>
                </a:solidFill>
              </a:rPr>
            </a:br>
            <a:r>
              <a:rPr lang="en-GB" sz="1200" dirty="0">
                <a:solidFill>
                  <a:schemeClr val="bg1"/>
                </a:solidFill>
              </a:rPr>
              <a:t>Boy, 7, called Jay. Goes to St Marys</a:t>
            </a:r>
          </a:p>
          <a:p>
            <a:pPr>
              <a:buNone/>
            </a:pPr>
            <a:r>
              <a:rPr lang="en-GB" sz="1200" b="1" dirty="0">
                <a:solidFill>
                  <a:schemeClr val="bg1"/>
                </a:solidFill>
              </a:rPr>
              <a:t>Additional demographic information:</a:t>
            </a:r>
            <a:br>
              <a:rPr lang="en-GB" sz="1200" dirty="0">
                <a:solidFill>
                  <a:schemeClr val="bg1"/>
                </a:solidFill>
              </a:rPr>
            </a:br>
            <a:r>
              <a:rPr lang="en-GB" sz="1200" dirty="0">
                <a:solidFill>
                  <a:schemeClr val="bg1"/>
                </a:solidFill>
              </a:rPr>
              <a:t>Black. Speaks English.</a:t>
            </a:r>
          </a:p>
          <a:p>
            <a:pPr>
              <a:buNone/>
            </a:pPr>
            <a:r>
              <a:rPr lang="en-GB" sz="1200" b="1" dirty="0">
                <a:solidFill>
                  <a:schemeClr val="bg1"/>
                </a:solidFill>
              </a:rPr>
              <a:t>Primary parent/carer details:</a:t>
            </a:r>
            <a:br>
              <a:rPr lang="en-GB" sz="1200" dirty="0">
                <a:solidFill>
                  <a:schemeClr val="bg1"/>
                </a:solidFill>
              </a:rPr>
            </a:br>
            <a:r>
              <a:rPr lang="en-GB" sz="1200" dirty="0">
                <a:solidFill>
                  <a:schemeClr val="bg1"/>
                </a:solidFill>
              </a:rPr>
              <a:t>Lives with mum. Don’t know much more.</a:t>
            </a:r>
          </a:p>
          <a:p>
            <a:pPr>
              <a:buNone/>
            </a:pPr>
            <a:r>
              <a:rPr lang="en-GB" sz="1200" b="1" dirty="0">
                <a:solidFill>
                  <a:schemeClr val="bg1"/>
                </a:solidFill>
              </a:rPr>
              <a:t>Siblings and other household relationships:</a:t>
            </a:r>
            <a:br>
              <a:rPr lang="en-GB" sz="1200" dirty="0">
                <a:solidFill>
                  <a:schemeClr val="bg1"/>
                </a:solidFill>
              </a:rPr>
            </a:br>
            <a:r>
              <a:rPr lang="en-GB" sz="1200" dirty="0">
                <a:solidFill>
                  <a:schemeClr val="bg1"/>
                </a:solidFill>
              </a:rPr>
              <a:t>Think he has a younger sister but not sure.</a:t>
            </a:r>
          </a:p>
          <a:p>
            <a:pPr>
              <a:buNone/>
            </a:pPr>
            <a:r>
              <a:rPr lang="en-GB" sz="1200" b="1" dirty="0">
                <a:solidFill>
                  <a:schemeClr val="bg1"/>
                </a:solidFill>
              </a:rPr>
              <a:t>Reason for referral:</a:t>
            </a:r>
            <a:br>
              <a:rPr lang="en-GB" sz="1200" dirty="0">
                <a:solidFill>
                  <a:schemeClr val="bg1"/>
                </a:solidFill>
              </a:rPr>
            </a:br>
            <a:r>
              <a:rPr lang="en-GB" sz="1200" dirty="0">
                <a:solidFill>
                  <a:schemeClr val="bg1"/>
                </a:solidFill>
              </a:rPr>
              <a:t>Jay often comes to summer scheme tired and sometimes hungry. Mum doesn’t seem to care.</a:t>
            </a:r>
          </a:p>
          <a:p>
            <a:pPr>
              <a:buNone/>
            </a:pPr>
            <a:r>
              <a:rPr lang="en-GB" sz="1200" b="1" dirty="0">
                <a:solidFill>
                  <a:schemeClr val="bg1"/>
                </a:solidFill>
              </a:rPr>
              <a:t>Involvements:</a:t>
            </a:r>
            <a:br>
              <a:rPr lang="en-GB" sz="1200" dirty="0">
                <a:solidFill>
                  <a:schemeClr val="bg1"/>
                </a:solidFill>
              </a:rPr>
            </a:br>
            <a:r>
              <a:rPr lang="en-GB" sz="1200" dirty="0">
                <a:solidFill>
                  <a:schemeClr val="bg1"/>
                </a:solidFill>
              </a:rPr>
              <a:t>Don’t know.</a:t>
            </a:r>
          </a:p>
          <a:p>
            <a:pPr>
              <a:buNone/>
            </a:pPr>
            <a:r>
              <a:rPr lang="en-GB" sz="1200" b="1" dirty="0">
                <a:solidFill>
                  <a:schemeClr val="bg1"/>
                </a:solidFill>
              </a:rPr>
              <a:t>Supporting documentation:</a:t>
            </a:r>
            <a:br>
              <a:rPr lang="en-GB" sz="1200" dirty="0">
                <a:solidFill>
                  <a:schemeClr val="bg1"/>
                </a:solidFill>
              </a:rPr>
            </a:br>
            <a:r>
              <a:rPr lang="en-GB" sz="1200" dirty="0">
                <a:solidFill>
                  <a:schemeClr val="bg1"/>
                </a:solidFill>
              </a:rPr>
              <a:t>None.</a:t>
            </a:r>
          </a:p>
          <a:p>
            <a:pPr marL="0" indent="0">
              <a:buNone/>
            </a:pPr>
            <a:endParaRPr lang="en-GB" sz="1200" dirty="0">
              <a:solidFill>
                <a:schemeClr val="bg1"/>
              </a:solidFill>
            </a:endParaRPr>
          </a:p>
        </p:txBody>
      </p:sp>
      <p:sp>
        <p:nvSpPr>
          <p:cNvPr id="8" name="TextBox 7">
            <a:extLst>
              <a:ext uri="{FF2B5EF4-FFF2-40B4-BE49-F238E27FC236}">
                <a16:creationId xmlns:a16="http://schemas.microsoft.com/office/drawing/2014/main" id="{4331579C-B5BE-2289-2CA9-21ECA91656EC}"/>
              </a:ext>
            </a:extLst>
          </p:cNvPr>
          <p:cNvSpPr txBox="1"/>
          <p:nvPr/>
        </p:nvSpPr>
        <p:spPr>
          <a:xfrm>
            <a:off x="172800" y="171360"/>
            <a:ext cx="4226401" cy="4862870"/>
          </a:xfrm>
          <a:prstGeom prst="rect">
            <a:avLst/>
          </a:prstGeom>
          <a:noFill/>
        </p:spPr>
        <p:txBody>
          <a:bodyPr wrap="square">
            <a:spAutoFit/>
          </a:bodyPr>
          <a:lstStyle/>
          <a:p>
            <a:pPr>
              <a:buNone/>
            </a:pPr>
            <a:r>
              <a:rPr lang="en-GB" sz="1600" b="1" dirty="0">
                <a:solidFill>
                  <a:schemeClr val="bg1"/>
                </a:solidFill>
              </a:rPr>
              <a:t>Referral Case Study – A Poor Referral</a:t>
            </a:r>
          </a:p>
          <a:p>
            <a:pPr>
              <a:buNone/>
            </a:pPr>
            <a:br>
              <a:rPr lang="en-GB" sz="600" dirty="0">
                <a:solidFill>
                  <a:schemeClr val="bg1"/>
                </a:solidFill>
              </a:rPr>
            </a:br>
            <a:r>
              <a:rPr lang="en-GB" sz="1100" dirty="0">
                <a:solidFill>
                  <a:schemeClr val="bg1"/>
                </a:solidFill>
              </a:rPr>
              <a:t>This referral provides only the </a:t>
            </a:r>
            <a:r>
              <a:rPr lang="en-GB" sz="1100" b="1" dirty="0">
                <a:solidFill>
                  <a:schemeClr val="bg1"/>
                </a:solidFill>
              </a:rPr>
              <a:t>limited information</a:t>
            </a:r>
            <a:r>
              <a:rPr lang="en-GB" sz="1100" dirty="0">
                <a:solidFill>
                  <a:schemeClr val="bg1"/>
                </a:solidFill>
              </a:rPr>
              <a:t> and, in some cases, makes assumptions. For example:</a:t>
            </a:r>
          </a:p>
          <a:p>
            <a:pPr marL="171450" indent="-171450">
              <a:spcBef>
                <a:spcPts val="600"/>
              </a:spcBef>
              <a:buFont typeface="Arial" panose="020B0604020202020204" pitchFamily="34" charset="0"/>
              <a:buChar char="•"/>
            </a:pPr>
            <a:r>
              <a:rPr lang="en-GB" sz="1100" b="1" dirty="0">
                <a:solidFill>
                  <a:schemeClr val="bg1"/>
                </a:solidFill>
              </a:rPr>
              <a:t>Consent</a:t>
            </a:r>
            <a:r>
              <a:rPr lang="en-GB" sz="1100" dirty="0">
                <a:solidFill>
                  <a:schemeClr val="bg1"/>
                </a:solidFill>
              </a:rPr>
              <a:t> is not clarified, which means MASH do not know if the parent has been informed or whether there are safeguarding reasons for not seeking consent. This can create delays while MASH try to contact the referrer for clarification.</a:t>
            </a:r>
          </a:p>
          <a:p>
            <a:pPr marL="171450" indent="-171450">
              <a:spcBef>
                <a:spcPts val="600"/>
              </a:spcBef>
              <a:buFont typeface="Arial" panose="020B0604020202020204" pitchFamily="34" charset="0"/>
              <a:buChar char="•"/>
            </a:pPr>
            <a:r>
              <a:rPr lang="en-GB" sz="1100" b="1" dirty="0">
                <a:solidFill>
                  <a:schemeClr val="bg1"/>
                </a:solidFill>
              </a:rPr>
              <a:t>Child’s details</a:t>
            </a:r>
            <a:r>
              <a:rPr lang="en-GB" sz="1100" dirty="0">
                <a:solidFill>
                  <a:schemeClr val="bg1"/>
                </a:solidFill>
              </a:rPr>
              <a:t> are incomplete — only a first name and approximate age. Without a full name, date of birth, or address, makes it difficult to identify the child correctly, especially where there may be others with similar names.</a:t>
            </a:r>
          </a:p>
          <a:p>
            <a:pPr marL="171450" indent="-171450">
              <a:spcBef>
                <a:spcPts val="600"/>
              </a:spcBef>
              <a:buFont typeface="Arial" panose="020B0604020202020204" pitchFamily="34" charset="0"/>
              <a:buChar char="•"/>
            </a:pPr>
            <a:r>
              <a:rPr lang="en-GB" sz="1100" b="1" dirty="0">
                <a:solidFill>
                  <a:schemeClr val="bg1"/>
                </a:solidFill>
              </a:rPr>
              <a:t>Demographic information</a:t>
            </a:r>
            <a:r>
              <a:rPr lang="en-GB" sz="1100" dirty="0">
                <a:solidFill>
                  <a:schemeClr val="bg1"/>
                </a:solidFill>
              </a:rPr>
              <a:t> is vague and recorded in a way that could reinforce stereotypes (e.g., simply writing “Black”). This provides no real insight into the child’s identity, culture, or potential needs.</a:t>
            </a:r>
          </a:p>
          <a:p>
            <a:pPr marL="171450" indent="-171450">
              <a:spcBef>
                <a:spcPts val="600"/>
              </a:spcBef>
              <a:buFont typeface="Arial" panose="020B0604020202020204" pitchFamily="34" charset="0"/>
              <a:buChar char="•"/>
            </a:pPr>
            <a:r>
              <a:rPr lang="en-GB" sz="1100" b="1" dirty="0">
                <a:solidFill>
                  <a:schemeClr val="bg1"/>
                </a:solidFill>
              </a:rPr>
              <a:t>Parental details</a:t>
            </a:r>
            <a:r>
              <a:rPr lang="en-GB" sz="1100" dirty="0">
                <a:solidFill>
                  <a:schemeClr val="bg1"/>
                </a:solidFill>
              </a:rPr>
              <a:t> are missing, which means MASH cannot assess family context, contact the primary care giver, or understand who holds parental responsibility.</a:t>
            </a:r>
          </a:p>
          <a:p>
            <a:pPr marL="171450" indent="-171450">
              <a:spcBef>
                <a:spcPts val="600"/>
              </a:spcBef>
              <a:buFont typeface="Arial" panose="020B0604020202020204" pitchFamily="34" charset="0"/>
              <a:buChar char="•"/>
            </a:pPr>
            <a:r>
              <a:rPr lang="en-GB" sz="1100" b="1" dirty="0">
                <a:solidFill>
                  <a:schemeClr val="bg1"/>
                </a:solidFill>
              </a:rPr>
              <a:t>Reason for referral</a:t>
            </a:r>
            <a:r>
              <a:rPr lang="en-GB" sz="1100" dirty="0">
                <a:solidFill>
                  <a:schemeClr val="bg1"/>
                </a:solidFill>
              </a:rPr>
              <a:t> is vague (“mum doesn’t seem to care”), which reflects professional judgement rather than evidence. This kind of language can undermine the referral’s credibility, risk bias, and lead to incorrect assumptions.</a:t>
            </a:r>
          </a:p>
          <a:p>
            <a:pPr marL="171450" indent="-171450">
              <a:spcBef>
                <a:spcPts val="600"/>
              </a:spcBef>
              <a:buFont typeface="Arial" panose="020B0604020202020204" pitchFamily="34" charset="0"/>
              <a:buChar char="•"/>
            </a:pPr>
            <a:r>
              <a:rPr lang="en-GB" sz="1100" b="1" dirty="0">
                <a:solidFill>
                  <a:schemeClr val="bg1"/>
                </a:solidFill>
              </a:rPr>
              <a:t>No supporting documentation</a:t>
            </a:r>
            <a:r>
              <a:rPr lang="en-GB" sz="1100" dirty="0">
                <a:solidFill>
                  <a:schemeClr val="bg1"/>
                </a:solidFill>
              </a:rPr>
              <a:t> leaves MASH with no evidence to cross-check patterns or trends.</a:t>
            </a:r>
          </a:p>
        </p:txBody>
      </p:sp>
    </p:spTree>
    <p:extLst>
      <p:ext uri="{BB962C8B-B14F-4D97-AF65-F5344CB8AC3E}">
        <p14:creationId xmlns:p14="http://schemas.microsoft.com/office/powerpoint/2010/main" val="3444439008"/>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52848-EC1F-FC09-3542-30D30EFDEA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18230C-A6DC-2C5D-FEA3-8430A506EC25}"/>
              </a:ext>
            </a:extLst>
          </p:cNvPr>
          <p:cNvSpPr>
            <a:spLocks noGrp="1"/>
          </p:cNvSpPr>
          <p:nvPr>
            <p:ph type="body"/>
          </p:nvPr>
        </p:nvSpPr>
        <p:spPr>
          <a:xfrm>
            <a:off x="4744800" y="0"/>
            <a:ext cx="4099795" cy="5143500"/>
          </a:xfrm>
          <a:solidFill>
            <a:schemeClr val="accent2"/>
          </a:solidFill>
        </p:spPr>
        <p:txBody>
          <a:bodyPr lIns="180000" tIns="108000" rIns="108000" bIns="108000" anchor="ctr">
            <a:normAutofit fontScale="25000" lnSpcReduction="20000"/>
          </a:bodyPr>
          <a:lstStyle/>
          <a:p>
            <a:pPr>
              <a:buNone/>
            </a:pPr>
            <a:r>
              <a:rPr lang="en-GB" sz="4800" b="1" dirty="0">
                <a:solidFill>
                  <a:schemeClr val="bg1"/>
                </a:solidFill>
              </a:rPr>
              <a:t>Referral Example B </a:t>
            </a:r>
          </a:p>
          <a:p>
            <a:pPr marL="0" indent="0">
              <a:lnSpc>
                <a:spcPct val="120000"/>
              </a:lnSpc>
              <a:spcBef>
                <a:spcPts val="600"/>
              </a:spcBef>
              <a:buNone/>
            </a:pPr>
            <a:r>
              <a:rPr lang="en-GB" sz="3600" b="1" dirty="0">
                <a:solidFill>
                  <a:schemeClr val="bg1"/>
                </a:solidFill>
              </a:rPr>
              <a:t>Consent</a:t>
            </a:r>
            <a:r>
              <a:rPr lang="en-GB" sz="3600" dirty="0">
                <a:solidFill>
                  <a:schemeClr val="bg1"/>
                </a:solidFill>
              </a:rPr>
              <a:t>:</a:t>
            </a:r>
            <a:br>
              <a:rPr lang="en-GB" sz="3600" dirty="0">
                <a:solidFill>
                  <a:schemeClr val="bg1"/>
                </a:solidFill>
              </a:rPr>
            </a:br>
            <a:r>
              <a:rPr lang="en-GB" sz="3600" dirty="0">
                <a:solidFill>
                  <a:schemeClr val="bg1"/>
                </a:solidFill>
              </a:rPr>
              <a:t>Mother informed about referral on 12/08/25. Explained concerns and purpose of referral. She did not object. Child was not informed due to age.</a:t>
            </a:r>
          </a:p>
          <a:p>
            <a:pPr marL="0" indent="0">
              <a:lnSpc>
                <a:spcPct val="120000"/>
              </a:lnSpc>
              <a:spcBef>
                <a:spcPts val="600"/>
              </a:spcBef>
              <a:buNone/>
            </a:pPr>
            <a:r>
              <a:rPr lang="en-GB" sz="3600" b="1" dirty="0">
                <a:solidFill>
                  <a:schemeClr val="bg1"/>
                </a:solidFill>
              </a:rPr>
              <a:t>Details of the child being referred:</a:t>
            </a:r>
            <a:br>
              <a:rPr lang="en-GB" sz="3600" dirty="0">
                <a:solidFill>
                  <a:schemeClr val="bg1"/>
                </a:solidFill>
              </a:rPr>
            </a:br>
            <a:r>
              <a:rPr lang="en-GB" sz="3600" dirty="0">
                <a:solidFill>
                  <a:schemeClr val="bg1"/>
                </a:solidFill>
              </a:rPr>
              <a:t>Jonathan (Jay) Thompson, male, aged 7, born 15/04/2018. Lives at 212a Beech House Road, Croydon. Attends  St Mary’s Primary School and is in Yr 3.</a:t>
            </a:r>
          </a:p>
          <a:p>
            <a:pPr marL="0" indent="0">
              <a:lnSpc>
                <a:spcPct val="120000"/>
              </a:lnSpc>
              <a:spcBef>
                <a:spcPts val="600"/>
              </a:spcBef>
              <a:buNone/>
            </a:pPr>
            <a:r>
              <a:rPr lang="en-GB" sz="3600" b="1" dirty="0">
                <a:solidFill>
                  <a:schemeClr val="bg1"/>
                </a:solidFill>
              </a:rPr>
              <a:t>Additional demographic information:</a:t>
            </a:r>
            <a:br>
              <a:rPr lang="en-GB" sz="3600" dirty="0">
                <a:solidFill>
                  <a:schemeClr val="bg1"/>
                </a:solidFill>
              </a:rPr>
            </a:br>
            <a:r>
              <a:rPr lang="en-GB" sz="3600" dirty="0">
                <a:solidFill>
                  <a:schemeClr val="bg1"/>
                </a:solidFill>
              </a:rPr>
              <a:t>Jay is of Black Caribbean heritage. English is first language. No declared religion. No known disabilities or SEND, although play workers are monitoring his concentration and tiredness in sessions.</a:t>
            </a:r>
          </a:p>
          <a:p>
            <a:pPr marL="0" indent="0">
              <a:lnSpc>
                <a:spcPct val="120000"/>
              </a:lnSpc>
              <a:spcBef>
                <a:spcPts val="600"/>
              </a:spcBef>
              <a:buNone/>
            </a:pPr>
            <a:r>
              <a:rPr lang="en-GB" sz="3600" b="1" dirty="0">
                <a:solidFill>
                  <a:schemeClr val="bg1"/>
                </a:solidFill>
              </a:rPr>
              <a:t>Primary parent/carer details:</a:t>
            </a:r>
            <a:br>
              <a:rPr lang="en-GB" sz="3600" dirty="0">
                <a:solidFill>
                  <a:schemeClr val="bg1"/>
                </a:solidFill>
              </a:rPr>
            </a:br>
            <a:r>
              <a:rPr lang="en-GB" sz="3600" dirty="0">
                <a:solidFill>
                  <a:schemeClr val="bg1"/>
                </a:solidFill>
              </a:rPr>
              <a:t>Mother: Sarah Thompson, DOB 08/08/1990. Main carer. Contact number: 07xxx.</a:t>
            </a:r>
          </a:p>
          <a:p>
            <a:pPr marL="0" indent="0">
              <a:lnSpc>
                <a:spcPct val="120000"/>
              </a:lnSpc>
              <a:spcBef>
                <a:spcPts val="600"/>
              </a:spcBef>
              <a:buNone/>
            </a:pPr>
            <a:r>
              <a:rPr lang="en-GB" sz="3600" b="1" dirty="0">
                <a:solidFill>
                  <a:schemeClr val="bg1"/>
                </a:solidFill>
              </a:rPr>
              <a:t>Siblings and other household relationships:</a:t>
            </a:r>
            <a:br>
              <a:rPr lang="en-GB" sz="3600" b="1" dirty="0">
                <a:solidFill>
                  <a:schemeClr val="bg1"/>
                </a:solidFill>
              </a:rPr>
            </a:br>
            <a:r>
              <a:rPr lang="en-GB" sz="3600" dirty="0">
                <a:solidFill>
                  <a:schemeClr val="bg1"/>
                </a:solidFill>
              </a:rPr>
              <a:t>One sibling, Anna Thompson (female, age 3). No other known household members.</a:t>
            </a:r>
          </a:p>
          <a:p>
            <a:pPr marL="0" indent="0">
              <a:lnSpc>
                <a:spcPct val="120000"/>
              </a:lnSpc>
              <a:spcBef>
                <a:spcPts val="600"/>
              </a:spcBef>
              <a:buNone/>
            </a:pPr>
            <a:r>
              <a:rPr lang="en-GB" sz="3600" b="1" dirty="0">
                <a:solidFill>
                  <a:schemeClr val="bg1"/>
                </a:solidFill>
              </a:rPr>
              <a:t>Reason for referral:</a:t>
            </a:r>
            <a:br>
              <a:rPr lang="en-GB" sz="3600" dirty="0">
                <a:solidFill>
                  <a:schemeClr val="bg1"/>
                </a:solidFill>
              </a:rPr>
            </a:br>
            <a:r>
              <a:rPr lang="en-GB" sz="3600" dirty="0">
                <a:solidFill>
                  <a:schemeClr val="bg1"/>
                </a:solidFill>
              </a:rPr>
              <a:t>Level of Need: Targeted / Child in Need (Level </a:t>
            </a:r>
            <a:r>
              <a:rPr lang="en-GB" sz="3600">
                <a:solidFill>
                  <a:schemeClr val="bg1"/>
                </a:solidFill>
              </a:rPr>
              <a:t>3) Since </a:t>
            </a:r>
            <a:r>
              <a:rPr lang="en-GB" sz="3600" dirty="0">
                <a:solidFill>
                  <a:schemeClr val="bg1"/>
                </a:solidFill>
              </a:rPr>
              <a:t>the start of summer (3 weeks), Jay has arrived at the centre six times without breakfast or lunch and has fallen asleep in the quiet room on three occasions. He told a play worker, “Mum was at work, and I made toast but there wasn’t any butter.” Concerns indicate his basic needs are not consistently met, affecting his health and wellbeing. Sarah has said she feels overwhelmed balancing childcare and shift work.</a:t>
            </a:r>
          </a:p>
          <a:p>
            <a:pPr marL="0" indent="0">
              <a:lnSpc>
                <a:spcPct val="120000"/>
              </a:lnSpc>
              <a:spcBef>
                <a:spcPts val="600"/>
              </a:spcBef>
              <a:buNone/>
            </a:pPr>
            <a:r>
              <a:rPr lang="en-GB" sz="3600" b="1" dirty="0">
                <a:solidFill>
                  <a:schemeClr val="bg1"/>
                </a:solidFill>
              </a:rPr>
              <a:t>Involvements:</a:t>
            </a:r>
            <a:br>
              <a:rPr lang="en-GB" sz="3600" dirty="0">
                <a:solidFill>
                  <a:schemeClr val="bg1"/>
                </a:solidFill>
              </a:rPr>
            </a:br>
            <a:r>
              <a:rPr lang="en-GB" sz="3600" dirty="0">
                <a:solidFill>
                  <a:schemeClr val="bg1"/>
                </a:solidFill>
              </a:rPr>
              <a:t>Our organisation has very limited access to this information.</a:t>
            </a:r>
          </a:p>
          <a:p>
            <a:pPr marL="0" indent="0">
              <a:lnSpc>
                <a:spcPct val="120000"/>
              </a:lnSpc>
              <a:spcBef>
                <a:spcPts val="600"/>
              </a:spcBef>
              <a:buNone/>
            </a:pPr>
            <a:r>
              <a:rPr lang="en-GB" sz="3600" b="1" dirty="0">
                <a:solidFill>
                  <a:schemeClr val="bg1"/>
                </a:solidFill>
              </a:rPr>
              <a:t>Supporting documentation:</a:t>
            </a:r>
          </a:p>
          <a:p>
            <a:pPr>
              <a:lnSpc>
                <a:spcPct val="120000"/>
              </a:lnSpc>
              <a:spcBef>
                <a:spcPts val="0"/>
              </a:spcBef>
            </a:pPr>
            <a:r>
              <a:rPr lang="en-GB" sz="3600" dirty="0">
                <a:solidFill>
                  <a:schemeClr val="bg1"/>
                </a:solidFill>
              </a:rPr>
              <a:t>Summer camp attendance record.</a:t>
            </a:r>
          </a:p>
          <a:p>
            <a:pPr>
              <a:lnSpc>
                <a:spcPct val="120000"/>
              </a:lnSpc>
              <a:spcBef>
                <a:spcPts val="0"/>
              </a:spcBef>
            </a:pPr>
            <a:r>
              <a:rPr lang="en-GB" sz="3600" dirty="0">
                <a:solidFill>
                  <a:schemeClr val="bg1"/>
                </a:solidFill>
              </a:rPr>
              <a:t>Play worker’s incident log (dates/times).</a:t>
            </a:r>
          </a:p>
          <a:p>
            <a:pPr>
              <a:lnSpc>
                <a:spcPct val="120000"/>
              </a:lnSpc>
              <a:spcBef>
                <a:spcPts val="0"/>
              </a:spcBef>
            </a:pPr>
            <a:r>
              <a:rPr lang="en-GB" sz="3600" dirty="0">
                <a:solidFill>
                  <a:schemeClr val="bg1"/>
                </a:solidFill>
              </a:rPr>
              <a:t>Note of direct quote from Jay.</a:t>
            </a:r>
          </a:p>
          <a:p>
            <a:pPr marL="0" indent="0">
              <a:buNone/>
            </a:pPr>
            <a:endParaRPr lang="en-GB" sz="1200" dirty="0">
              <a:solidFill>
                <a:schemeClr val="bg1"/>
              </a:solidFill>
            </a:endParaRPr>
          </a:p>
        </p:txBody>
      </p:sp>
      <p:sp>
        <p:nvSpPr>
          <p:cNvPr id="8" name="TextBox 7">
            <a:extLst>
              <a:ext uri="{FF2B5EF4-FFF2-40B4-BE49-F238E27FC236}">
                <a16:creationId xmlns:a16="http://schemas.microsoft.com/office/drawing/2014/main" id="{E37632D5-AF60-2FC1-D4A5-42953DCD6B04}"/>
              </a:ext>
            </a:extLst>
          </p:cNvPr>
          <p:cNvSpPr txBox="1"/>
          <p:nvPr/>
        </p:nvSpPr>
        <p:spPr>
          <a:xfrm>
            <a:off x="208941" y="211820"/>
            <a:ext cx="4403520" cy="4774384"/>
          </a:xfrm>
          <a:prstGeom prst="rect">
            <a:avLst/>
          </a:prstGeom>
          <a:noFill/>
        </p:spPr>
        <p:txBody>
          <a:bodyPr wrap="square">
            <a:spAutoFit/>
          </a:bodyPr>
          <a:lstStyle/>
          <a:p>
            <a:pPr>
              <a:buNone/>
            </a:pPr>
            <a:r>
              <a:rPr lang="en-GB" sz="1600" b="1" dirty="0">
                <a:solidFill>
                  <a:schemeClr val="bg1"/>
                </a:solidFill>
              </a:rPr>
              <a:t>Referral Case Study – A Good Referral</a:t>
            </a:r>
          </a:p>
          <a:p>
            <a:br>
              <a:rPr lang="en-GB" sz="600" dirty="0">
                <a:solidFill>
                  <a:schemeClr val="bg1"/>
                </a:solidFill>
              </a:rPr>
            </a:br>
            <a:r>
              <a:rPr lang="en-GB" sz="1075" dirty="0">
                <a:solidFill>
                  <a:schemeClr val="bg1"/>
                </a:solidFill>
              </a:rPr>
              <a:t>This referral is </a:t>
            </a:r>
            <a:r>
              <a:rPr lang="en-GB" sz="1075" b="1" dirty="0">
                <a:solidFill>
                  <a:schemeClr val="bg1"/>
                </a:solidFill>
              </a:rPr>
              <a:t>clear, detailed, and structured</a:t>
            </a:r>
            <a:r>
              <a:rPr lang="en-GB" sz="1075" dirty="0">
                <a:solidFill>
                  <a:schemeClr val="bg1"/>
                </a:solidFill>
              </a:rPr>
              <a:t>, providing MASH with the information needed to make a timely and proportionate decision. Key areas of strength include:</a:t>
            </a:r>
          </a:p>
          <a:p>
            <a:pPr marL="171450" indent="-171450">
              <a:spcBef>
                <a:spcPts val="600"/>
              </a:spcBef>
              <a:buFont typeface="Arial" panose="020B0604020202020204" pitchFamily="34" charset="0"/>
              <a:buChar char="•"/>
            </a:pPr>
            <a:r>
              <a:rPr lang="en-GB" sz="1075" b="1" dirty="0">
                <a:solidFill>
                  <a:schemeClr val="bg1"/>
                </a:solidFill>
              </a:rPr>
              <a:t>Consent</a:t>
            </a:r>
            <a:r>
              <a:rPr lang="en-GB" sz="1075" dirty="0">
                <a:solidFill>
                  <a:schemeClr val="bg1"/>
                </a:solidFill>
              </a:rPr>
              <a:t> is clearly documented, including what was explained to the parent and whether the child was informed. This transparency helps MASH understand the family’s awareness and engagement.</a:t>
            </a:r>
          </a:p>
          <a:p>
            <a:pPr marL="171450" indent="-171450">
              <a:spcBef>
                <a:spcPts val="600"/>
              </a:spcBef>
              <a:buFont typeface="Arial" panose="020B0604020202020204" pitchFamily="34" charset="0"/>
              <a:buChar char="•"/>
            </a:pPr>
            <a:r>
              <a:rPr lang="en-GB" sz="1075" b="1" dirty="0">
                <a:solidFill>
                  <a:schemeClr val="bg1"/>
                </a:solidFill>
              </a:rPr>
              <a:t>Child’s details</a:t>
            </a:r>
            <a:r>
              <a:rPr lang="en-GB" sz="1075" dirty="0">
                <a:solidFill>
                  <a:schemeClr val="bg1"/>
                </a:solidFill>
              </a:rPr>
              <a:t> are complete (name, DOB, address, school), meaning there is no ambiguity about who the referral relates to.</a:t>
            </a:r>
          </a:p>
          <a:p>
            <a:pPr marL="171450" indent="-171450">
              <a:spcBef>
                <a:spcPts val="600"/>
              </a:spcBef>
              <a:buFont typeface="Arial" panose="020B0604020202020204" pitchFamily="34" charset="0"/>
              <a:buChar char="•"/>
            </a:pPr>
            <a:r>
              <a:rPr lang="en-GB" sz="1075" b="1" dirty="0">
                <a:solidFill>
                  <a:schemeClr val="bg1"/>
                </a:solidFill>
              </a:rPr>
              <a:t>Demographic information</a:t>
            </a:r>
            <a:r>
              <a:rPr lang="en-GB" sz="1075" dirty="0">
                <a:solidFill>
                  <a:schemeClr val="bg1"/>
                </a:solidFill>
              </a:rPr>
              <a:t> is recorded sensitively, acknowledging Jay’s heritage, language, and absence of SEND while avoiding stereotypes. This shows an </a:t>
            </a:r>
            <a:r>
              <a:rPr lang="en-GB" sz="1075" b="1" dirty="0">
                <a:solidFill>
                  <a:schemeClr val="bg1"/>
                </a:solidFill>
              </a:rPr>
              <a:t>anti-racist, inclusive approach</a:t>
            </a:r>
            <a:r>
              <a:rPr lang="en-GB" sz="1075" dirty="0">
                <a:solidFill>
                  <a:schemeClr val="bg1"/>
                </a:solidFill>
              </a:rPr>
              <a:t> that helps MASH consider the child’s identity in context.</a:t>
            </a:r>
          </a:p>
          <a:p>
            <a:pPr marL="171450" indent="-171450">
              <a:spcBef>
                <a:spcPts val="600"/>
              </a:spcBef>
              <a:buFont typeface="Arial" panose="020B0604020202020204" pitchFamily="34" charset="0"/>
              <a:buChar char="•"/>
            </a:pPr>
            <a:r>
              <a:rPr lang="en-GB" sz="1075" b="1" dirty="0">
                <a:solidFill>
                  <a:schemeClr val="bg1"/>
                </a:solidFill>
              </a:rPr>
              <a:t>Parental details</a:t>
            </a:r>
            <a:r>
              <a:rPr lang="en-GB" sz="1075" dirty="0">
                <a:solidFill>
                  <a:schemeClr val="bg1"/>
                </a:solidFill>
              </a:rPr>
              <a:t> provide useful background which helps MASH understand possible stressors affecting the family.</a:t>
            </a:r>
          </a:p>
          <a:p>
            <a:pPr marL="171450" indent="-171450">
              <a:spcBef>
                <a:spcPts val="600"/>
              </a:spcBef>
              <a:buFont typeface="Arial" panose="020B0604020202020204" pitchFamily="34" charset="0"/>
              <a:buChar char="•"/>
            </a:pPr>
            <a:r>
              <a:rPr lang="en-GB" sz="1075" b="1" dirty="0">
                <a:solidFill>
                  <a:schemeClr val="bg1"/>
                </a:solidFill>
              </a:rPr>
              <a:t>Reason for referral</a:t>
            </a:r>
            <a:r>
              <a:rPr lang="en-GB" sz="1075" dirty="0">
                <a:solidFill>
                  <a:schemeClr val="bg1"/>
                </a:solidFill>
              </a:rPr>
              <a:t> is evidence-based and time-bound, using specific dates, observations, and a direct quote from the child. This shows </a:t>
            </a:r>
            <a:r>
              <a:rPr lang="en-GB" sz="1075" b="1" dirty="0">
                <a:solidFill>
                  <a:schemeClr val="bg1"/>
                </a:solidFill>
              </a:rPr>
              <a:t>professional curiosity</a:t>
            </a:r>
            <a:r>
              <a:rPr lang="en-GB" sz="1075" dirty="0">
                <a:solidFill>
                  <a:schemeClr val="bg1"/>
                </a:solidFill>
              </a:rPr>
              <a:t> and provides MASH with a clear picture of risk and impact on the child.</a:t>
            </a:r>
          </a:p>
          <a:p>
            <a:pPr marL="171450" indent="-171450">
              <a:spcBef>
                <a:spcPts val="600"/>
              </a:spcBef>
              <a:buFont typeface="Arial" panose="020B0604020202020204" pitchFamily="34" charset="0"/>
              <a:buChar char="•"/>
            </a:pPr>
            <a:r>
              <a:rPr lang="en-GB" sz="1075" b="1" dirty="0">
                <a:solidFill>
                  <a:schemeClr val="bg1"/>
                </a:solidFill>
              </a:rPr>
              <a:t>Involvements</a:t>
            </a:r>
            <a:r>
              <a:rPr lang="en-GB" sz="1075" dirty="0">
                <a:solidFill>
                  <a:schemeClr val="bg1"/>
                </a:solidFill>
              </a:rPr>
              <a:t> smaller organisations may not have this information, but it is still helpful to record what you do know.</a:t>
            </a:r>
          </a:p>
          <a:p>
            <a:pPr marL="171450" indent="-171450">
              <a:spcBef>
                <a:spcPts val="600"/>
              </a:spcBef>
              <a:buFont typeface="Arial" panose="020B0604020202020204" pitchFamily="34" charset="0"/>
              <a:buChar char="•"/>
            </a:pPr>
            <a:r>
              <a:rPr lang="en-GB" sz="1075" b="1" dirty="0">
                <a:solidFill>
                  <a:schemeClr val="bg1"/>
                </a:solidFill>
              </a:rPr>
              <a:t>Supporting documentation</a:t>
            </a:r>
            <a:r>
              <a:rPr lang="en-GB" sz="1075" dirty="0">
                <a:solidFill>
                  <a:schemeClr val="bg1"/>
                </a:solidFill>
              </a:rPr>
              <a:t> adds weight to the referral, showing patterns of need and making it harder for concerns to be minimised or overlooked.</a:t>
            </a:r>
          </a:p>
        </p:txBody>
      </p:sp>
    </p:spTree>
    <p:extLst>
      <p:ext uri="{BB962C8B-B14F-4D97-AF65-F5344CB8AC3E}">
        <p14:creationId xmlns:p14="http://schemas.microsoft.com/office/powerpoint/2010/main" val="4174352743"/>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30AF-505C-7614-6B32-FF1C0951E5B6}"/>
              </a:ext>
            </a:extLst>
          </p:cNvPr>
          <p:cNvSpPr>
            <a:spLocks noGrp="1"/>
          </p:cNvSpPr>
          <p:nvPr>
            <p:ph type="title"/>
          </p:nvPr>
        </p:nvSpPr>
        <p:spPr>
          <a:xfrm rot="16200000">
            <a:off x="-2018911" y="2196348"/>
            <a:ext cx="4856722" cy="572400"/>
          </a:xfrm>
        </p:spPr>
        <p:txBody>
          <a:bodyPr/>
          <a:lstStyle/>
          <a:p>
            <a:r>
              <a:rPr lang="en-GB" sz="2700" dirty="0"/>
              <a:t>4 Key Things to Remember</a:t>
            </a:r>
          </a:p>
        </p:txBody>
      </p:sp>
      <p:sp>
        <p:nvSpPr>
          <p:cNvPr id="3" name="TextBox 2">
            <a:extLst>
              <a:ext uri="{FF2B5EF4-FFF2-40B4-BE49-F238E27FC236}">
                <a16:creationId xmlns:a16="http://schemas.microsoft.com/office/drawing/2014/main" id="{CC8838CD-F087-A253-D9EF-13AD97827FD8}"/>
              </a:ext>
            </a:extLst>
          </p:cNvPr>
          <p:cNvSpPr txBox="1"/>
          <p:nvPr/>
        </p:nvSpPr>
        <p:spPr>
          <a:xfrm>
            <a:off x="1036319" y="542775"/>
            <a:ext cx="3224107" cy="338554"/>
          </a:xfrm>
          <a:prstGeom prst="rect">
            <a:avLst/>
          </a:prstGeom>
          <a:noFill/>
        </p:spPr>
        <p:txBody>
          <a:bodyPr wrap="square" rtlCol="0">
            <a:spAutoFit/>
          </a:bodyPr>
          <a:lstStyle/>
          <a:p>
            <a:pPr algn="ctr"/>
            <a:r>
              <a:rPr lang="en-GB" sz="1600" b="1" dirty="0">
                <a:solidFill>
                  <a:schemeClr val="bg1"/>
                </a:solidFill>
              </a:rPr>
              <a:t>Quality Matters</a:t>
            </a:r>
          </a:p>
        </p:txBody>
      </p:sp>
      <p:sp>
        <p:nvSpPr>
          <p:cNvPr id="4" name="TextBox 3">
            <a:extLst>
              <a:ext uri="{FF2B5EF4-FFF2-40B4-BE49-F238E27FC236}">
                <a16:creationId xmlns:a16="http://schemas.microsoft.com/office/drawing/2014/main" id="{BA48E14C-33AB-71BD-E5D1-5DBBE265C5B4}"/>
              </a:ext>
            </a:extLst>
          </p:cNvPr>
          <p:cNvSpPr txBox="1"/>
          <p:nvPr/>
        </p:nvSpPr>
        <p:spPr>
          <a:xfrm>
            <a:off x="1036319" y="1006702"/>
            <a:ext cx="3224107" cy="1107996"/>
          </a:xfrm>
          <a:prstGeom prst="rect">
            <a:avLst/>
          </a:prstGeom>
          <a:noFill/>
        </p:spPr>
        <p:txBody>
          <a:bodyPr wrap="square" rtlCol="0">
            <a:spAutoFit/>
          </a:bodyPr>
          <a:lstStyle/>
          <a:p>
            <a:r>
              <a:rPr lang="en-GB" sz="1100" dirty="0">
                <a:solidFill>
                  <a:schemeClr val="bg1"/>
                </a:solidFill>
              </a:rPr>
              <a:t>The more </a:t>
            </a:r>
            <a:r>
              <a:rPr lang="en-GB" sz="1100" b="1" dirty="0">
                <a:solidFill>
                  <a:schemeClr val="bg1"/>
                </a:solidFill>
              </a:rPr>
              <a:t>clear, factual, and complete</a:t>
            </a:r>
            <a:r>
              <a:rPr lang="en-GB" sz="1100" dirty="0">
                <a:solidFill>
                  <a:schemeClr val="bg1"/>
                </a:solidFill>
              </a:rPr>
              <a:t> the referral, the quicker and more accurately MASH can assess the child’s needs and apply the right threshold. </a:t>
            </a:r>
          </a:p>
          <a:p>
            <a:endParaRPr lang="en-GB" sz="1100" dirty="0">
              <a:solidFill>
                <a:schemeClr val="bg1"/>
              </a:solidFill>
            </a:endParaRPr>
          </a:p>
          <a:p>
            <a:r>
              <a:rPr lang="en-GB" sz="1100" b="1" dirty="0">
                <a:solidFill>
                  <a:schemeClr val="bg1"/>
                </a:solidFill>
              </a:rPr>
              <a:t>Poor referrals = delays, repeated follow-ups, or missed opportunities to safeguard.</a:t>
            </a:r>
          </a:p>
        </p:txBody>
      </p:sp>
      <p:sp>
        <p:nvSpPr>
          <p:cNvPr id="7" name="TextBox 6">
            <a:extLst>
              <a:ext uri="{FF2B5EF4-FFF2-40B4-BE49-F238E27FC236}">
                <a16:creationId xmlns:a16="http://schemas.microsoft.com/office/drawing/2014/main" id="{CF669D42-3B15-6B54-FBEB-BF0B28EFE8E4}"/>
              </a:ext>
            </a:extLst>
          </p:cNvPr>
          <p:cNvSpPr txBox="1"/>
          <p:nvPr/>
        </p:nvSpPr>
        <p:spPr>
          <a:xfrm>
            <a:off x="4781973" y="404276"/>
            <a:ext cx="3224107" cy="584775"/>
          </a:xfrm>
          <a:prstGeom prst="rect">
            <a:avLst/>
          </a:prstGeom>
          <a:noFill/>
        </p:spPr>
        <p:txBody>
          <a:bodyPr wrap="square" rtlCol="0">
            <a:spAutoFit/>
          </a:bodyPr>
          <a:lstStyle/>
          <a:p>
            <a:pPr algn="ctr"/>
            <a:r>
              <a:rPr lang="en-GB" sz="1600" b="1" dirty="0">
                <a:solidFill>
                  <a:schemeClr val="bg1"/>
                </a:solidFill>
              </a:rPr>
              <a:t>Different organisations, different information</a:t>
            </a:r>
          </a:p>
        </p:txBody>
      </p:sp>
      <p:sp>
        <p:nvSpPr>
          <p:cNvPr id="8" name="TextBox 7">
            <a:extLst>
              <a:ext uri="{FF2B5EF4-FFF2-40B4-BE49-F238E27FC236}">
                <a16:creationId xmlns:a16="http://schemas.microsoft.com/office/drawing/2014/main" id="{A9F2AD8E-C4F4-3611-8DE8-9FA1C760ECFC}"/>
              </a:ext>
            </a:extLst>
          </p:cNvPr>
          <p:cNvSpPr txBox="1"/>
          <p:nvPr/>
        </p:nvSpPr>
        <p:spPr>
          <a:xfrm>
            <a:off x="4883572" y="1006702"/>
            <a:ext cx="3224107" cy="143116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GB" sz="1100" dirty="0">
                <a:solidFill>
                  <a:schemeClr val="bg1"/>
                </a:solidFill>
              </a:rPr>
              <a:t>Schools, GPs, and statutory services often hold detailed records.</a:t>
            </a:r>
          </a:p>
          <a:p>
            <a:pPr marL="171450" indent="-171450">
              <a:spcBef>
                <a:spcPts val="600"/>
              </a:spcBef>
              <a:buFont typeface="Arial" panose="020B0604020202020204" pitchFamily="34" charset="0"/>
              <a:buChar char="•"/>
            </a:pPr>
            <a:r>
              <a:rPr lang="en-GB" sz="1100" dirty="0">
                <a:solidFill>
                  <a:schemeClr val="bg1"/>
                </a:solidFill>
              </a:rPr>
              <a:t>Smaller organisations (HAF, youth centres, sports academies, nurseries) may only know what they see, hear, or are told.</a:t>
            </a:r>
          </a:p>
          <a:p>
            <a:pPr marL="171450" indent="-171450">
              <a:spcBef>
                <a:spcPts val="600"/>
              </a:spcBef>
              <a:buFont typeface="Arial" panose="020B0604020202020204" pitchFamily="34" charset="0"/>
              <a:buChar char="•"/>
            </a:pPr>
            <a:r>
              <a:rPr lang="en-GB" sz="1100" dirty="0">
                <a:solidFill>
                  <a:schemeClr val="bg1"/>
                </a:solidFill>
              </a:rPr>
              <a:t>Both perspectives are valid — MASH will use multi-agency data to fill gaps.</a:t>
            </a:r>
            <a:endParaRPr lang="en-GB" sz="1100" b="1" dirty="0">
              <a:solidFill>
                <a:schemeClr val="bg1"/>
              </a:solidFill>
            </a:endParaRPr>
          </a:p>
        </p:txBody>
      </p:sp>
      <p:sp>
        <p:nvSpPr>
          <p:cNvPr id="10" name="TextBox 9">
            <a:extLst>
              <a:ext uri="{FF2B5EF4-FFF2-40B4-BE49-F238E27FC236}">
                <a16:creationId xmlns:a16="http://schemas.microsoft.com/office/drawing/2014/main" id="{A0CF2B3C-C664-42A6-DE8C-24B3F21E4F55}"/>
              </a:ext>
            </a:extLst>
          </p:cNvPr>
          <p:cNvSpPr txBox="1"/>
          <p:nvPr/>
        </p:nvSpPr>
        <p:spPr>
          <a:xfrm>
            <a:off x="1036319" y="2781362"/>
            <a:ext cx="3365560" cy="338554"/>
          </a:xfrm>
          <a:prstGeom prst="rect">
            <a:avLst/>
          </a:prstGeom>
          <a:noFill/>
        </p:spPr>
        <p:txBody>
          <a:bodyPr wrap="square" rtlCol="0">
            <a:spAutoFit/>
          </a:bodyPr>
          <a:lstStyle/>
          <a:p>
            <a:pPr algn="ctr"/>
            <a:r>
              <a:rPr lang="en-GB" sz="1600" b="1" dirty="0">
                <a:solidFill>
                  <a:schemeClr val="bg1"/>
                </a:solidFill>
              </a:rPr>
              <a:t>What if you don’t know everything?</a:t>
            </a:r>
          </a:p>
        </p:txBody>
      </p:sp>
      <p:sp>
        <p:nvSpPr>
          <p:cNvPr id="11" name="TextBox 10">
            <a:extLst>
              <a:ext uri="{FF2B5EF4-FFF2-40B4-BE49-F238E27FC236}">
                <a16:creationId xmlns:a16="http://schemas.microsoft.com/office/drawing/2014/main" id="{F554333B-7DC8-63DB-9661-0436AE9AB5C9}"/>
              </a:ext>
            </a:extLst>
          </p:cNvPr>
          <p:cNvSpPr txBox="1"/>
          <p:nvPr/>
        </p:nvSpPr>
        <p:spPr>
          <a:xfrm>
            <a:off x="1036319" y="3129281"/>
            <a:ext cx="3224107" cy="1600438"/>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GB" sz="1100" dirty="0">
                <a:solidFill>
                  <a:schemeClr val="bg1"/>
                </a:solidFill>
              </a:rPr>
              <a:t>Don’t hold back a referral. </a:t>
            </a:r>
            <a:r>
              <a:rPr lang="en-GB" sz="1100" b="1" dirty="0">
                <a:solidFill>
                  <a:schemeClr val="bg1"/>
                </a:solidFill>
              </a:rPr>
              <a:t>Record what you know </a:t>
            </a:r>
            <a:r>
              <a:rPr lang="en-GB" sz="1100" dirty="0">
                <a:solidFill>
                  <a:schemeClr val="bg1"/>
                </a:solidFill>
              </a:rPr>
              <a:t>and be explicit about what you don’t.</a:t>
            </a:r>
          </a:p>
          <a:p>
            <a:pPr marL="171450" indent="-171450">
              <a:spcBef>
                <a:spcPts val="600"/>
              </a:spcBef>
              <a:buFont typeface="Arial" panose="020B0604020202020204" pitchFamily="34" charset="0"/>
              <a:buChar char="•"/>
            </a:pPr>
            <a:r>
              <a:rPr lang="en-GB" sz="1100" dirty="0">
                <a:solidFill>
                  <a:schemeClr val="bg1"/>
                </a:solidFill>
              </a:rPr>
              <a:t>Always include </a:t>
            </a:r>
            <a:r>
              <a:rPr lang="en-GB" sz="1100" b="1" dirty="0">
                <a:solidFill>
                  <a:schemeClr val="bg1"/>
                </a:solidFill>
              </a:rPr>
              <a:t>observations, direct quotes, and dates/times</a:t>
            </a:r>
            <a:r>
              <a:rPr lang="en-GB" sz="1100" dirty="0">
                <a:solidFill>
                  <a:schemeClr val="bg1"/>
                </a:solidFill>
              </a:rPr>
              <a:t>.</a:t>
            </a:r>
          </a:p>
          <a:p>
            <a:pPr marL="171450" indent="-171450">
              <a:spcBef>
                <a:spcPts val="600"/>
              </a:spcBef>
              <a:buFont typeface="Arial" panose="020B0604020202020204" pitchFamily="34" charset="0"/>
              <a:buChar char="•"/>
            </a:pPr>
            <a:r>
              <a:rPr lang="en-GB" sz="1100" dirty="0">
                <a:solidFill>
                  <a:schemeClr val="bg1"/>
                </a:solidFill>
              </a:rPr>
              <a:t>If information is not available, record “</a:t>
            </a:r>
            <a:r>
              <a:rPr lang="en-GB" sz="1100" b="1" dirty="0">
                <a:solidFill>
                  <a:schemeClr val="bg1"/>
                </a:solidFill>
              </a:rPr>
              <a:t>checked – unable to verify</a:t>
            </a:r>
            <a:r>
              <a:rPr lang="en-GB" sz="1100" dirty="0">
                <a:solidFill>
                  <a:schemeClr val="bg1"/>
                </a:solidFill>
              </a:rPr>
              <a:t>” rather than leaving blank. This shows you’ve explored the detail and reduces delays.</a:t>
            </a:r>
            <a:endParaRPr lang="en-GB" sz="1100" b="1" dirty="0">
              <a:solidFill>
                <a:schemeClr val="bg1"/>
              </a:solidFill>
            </a:endParaRPr>
          </a:p>
        </p:txBody>
      </p:sp>
      <p:sp>
        <p:nvSpPr>
          <p:cNvPr id="12" name="TextBox 11">
            <a:extLst>
              <a:ext uri="{FF2B5EF4-FFF2-40B4-BE49-F238E27FC236}">
                <a16:creationId xmlns:a16="http://schemas.microsoft.com/office/drawing/2014/main" id="{A7443964-88E2-CCBC-58EC-A53291BFBE8E}"/>
              </a:ext>
            </a:extLst>
          </p:cNvPr>
          <p:cNvSpPr txBox="1"/>
          <p:nvPr/>
        </p:nvSpPr>
        <p:spPr>
          <a:xfrm>
            <a:off x="4883572" y="2781362"/>
            <a:ext cx="3224107" cy="338554"/>
          </a:xfrm>
          <a:prstGeom prst="rect">
            <a:avLst/>
          </a:prstGeom>
          <a:noFill/>
        </p:spPr>
        <p:txBody>
          <a:bodyPr wrap="square" rtlCol="0">
            <a:spAutoFit/>
          </a:bodyPr>
          <a:lstStyle/>
          <a:p>
            <a:pPr algn="ctr"/>
            <a:r>
              <a:rPr lang="en-GB" sz="1600" b="1" dirty="0">
                <a:solidFill>
                  <a:schemeClr val="bg1"/>
                </a:solidFill>
              </a:rPr>
              <a:t>To guarantee a successful triage</a:t>
            </a:r>
          </a:p>
        </p:txBody>
      </p:sp>
      <p:sp>
        <p:nvSpPr>
          <p:cNvPr id="13" name="TextBox 12">
            <a:extLst>
              <a:ext uri="{FF2B5EF4-FFF2-40B4-BE49-F238E27FC236}">
                <a16:creationId xmlns:a16="http://schemas.microsoft.com/office/drawing/2014/main" id="{68F38443-8511-2E4A-6325-CD5FC2F4143C}"/>
              </a:ext>
            </a:extLst>
          </p:cNvPr>
          <p:cNvSpPr txBox="1"/>
          <p:nvPr/>
        </p:nvSpPr>
        <p:spPr>
          <a:xfrm>
            <a:off x="4883572" y="3129281"/>
            <a:ext cx="3224107" cy="1374735"/>
          </a:xfrm>
          <a:prstGeom prst="rect">
            <a:avLst/>
          </a:prstGeom>
          <a:noFill/>
        </p:spPr>
        <p:txBody>
          <a:bodyPr wrap="square" rtlCol="0">
            <a:spAutoFit/>
          </a:bodyPr>
          <a:lstStyle/>
          <a:p>
            <a:pPr marL="171450" indent="-171450">
              <a:spcBef>
                <a:spcPts val="400"/>
              </a:spcBef>
              <a:buFont typeface="Wingdings" panose="05000000000000000000" pitchFamily="2" charset="2"/>
              <a:buChar char="ü"/>
            </a:pPr>
            <a:r>
              <a:rPr lang="en-GB" sz="1000" dirty="0">
                <a:solidFill>
                  <a:schemeClr val="bg1"/>
                </a:solidFill>
              </a:rPr>
              <a:t>Share as much relevant detail as reasonably possible.</a:t>
            </a:r>
          </a:p>
          <a:p>
            <a:pPr marL="171450" indent="-171450">
              <a:spcBef>
                <a:spcPts val="400"/>
              </a:spcBef>
              <a:buFont typeface="Wingdings" panose="05000000000000000000" pitchFamily="2" charset="2"/>
              <a:buChar char="ü"/>
            </a:pPr>
            <a:r>
              <a:rPr lang="en-GB" sz="1000" dirty="0">
                <a:solidFill>
                  <a:schemeClr val="bg1"/>
                </a:solidFill>
              </a:rPr>
              <a:t>Be factual, avoid assumptions or stereotypes.</a:t>
            </a:r>
          </a:p>
          <a:p>
            <a:pPr marL="171450" indent="-171450">
              <a:spcBef>
                <a:spcPts val="400"/>
              </a:spcBef>
              <a:buFont typeface="Wingdings" panose="05000000000000000000" pitchFamily="2" charset="2"/>
              <a:buChar char="ü"/>
            </a:pPr>
            <a:r>
              <a:rPr lang="en-GB" sz="1000" dirty="0">
                <a:solidFill>
                  <a:schemeClr val="bg1"/>
                </a:solidFill>
              </a:rPr>
              <a:t>Capture the child’s lived experience in their own words where possible.</a:t>
            </a:r>
          </a:p>
          <a:p>
            <a:pPr marL="171450" indent="-171450">
              <a:spcBef>
                <a:spcPts val="400"/>
              </a:spcBef>
              <a:buFont typeface="Wingdings" panose="05000000000000000000" pitchFamily="2" charset="2"/>
              <a:buChar char="ü"/>
            </a:pPr>
            <a:r>
              <a:rPr lang="en-GB" sz="1000" dirty="0">
                <a:solidFill>
                  <a:schemeClr val="bg1"/>
                </a:solidFill>
              </a:rPr>
              <a:t>Show professional curiosity — ask </a:t>
            </a:r>
            <a:r>
              <a:rPr lang="en-GB" sz="1000" i="1" dirty="0">
                <a:solidFill>
                  <a:schemeClr val="bg1"/>
                </a:solidFill>
              </a:rPr>
              <a:t>why</a:t>
            </a:r>
            <a:r>
              <a:rPr lang="en-GB" sz="1000" dirty="0">
                <a:solidFill>
                  <a:schemeClr val="bg1"/>
                </a:solidFill>
              </a:rPr>
              <a:t> and record evidence.</a:t>
            </a:r>
          </a:p>
          <a:p>
            <a:pPr marL="171450" indent="-171450">
              <a:spcBef>
                <a:spcPts val="400"/>
              </a:spcBef>
              <a:buFont typeface="Wingdings" panose="05000000000000000000" pitchFamily="2" charset="2"/>
              <a:buChar char="ü"/>
            </a:pPr>
            <a:r>
              <a:rPr lang="en-GB" sz="1000" dirty="0">
                <a:solidFill>
                  <a:schemeClr val="bg1"/>
                </a:solidFill>
              </a:rPr>
              <a:t>Record consent clearly or explain why it wasn’t sought.</a:t>
            </a:r>
            <a:endParaRPr lang="en-GB" sz="1000" b="1" dirty="0">
              <a:solidFill>
                <a:schemeClr val="bg1"/>
              </a:solidFill>
            </a:endParaRPr>
          </a:p>
        </p:txBody>
      </p:sp>
    </p:spTree>
    <p:extLst>
      <p:ext uri="{BB962C8B-B14F-4D97-AF65-F5344CB8AC3E}">
        <p14:creationId xmlns:p14="http://schemas.microsoft.com/office/powerpoint/2010/main" val="3806744838"/>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ofessional Curiosity SHORT version">
            <a:hlinkClick r:id="" action="ppaction://media"/>
            <a:extLst>
              <a:ext uri="{FF2B5EF4-FFF2-40B4-BE49-F238E27FC236}">
                <a16:creationId xmlns:a16="http://schemas.microsoft.com/office/drawing/2014/main" id="{75A43B5B-F0CE-3E89-4D14-04565ED2EC05}"/>
              </a:ext>
            </a:extLst>
          </p:cNvPr>
          <p:cNvPicPr>
            <a:picLocks noRot="1" noChangeAspect="1"/>
          </p:cNvPicPr>
          <p:nvPr>
            <a:videoFile r:link="rId1"/>
          </p:nvPr>
        </p:nvPicPr>
        <p:blipFill>
          <a:blip r:embed="rId3"/>
          <a:stretch>
            <a:fillRect/>
          </a:stretch>
        </p:blipFill>
        <p:spPr>
          <a:xfrm>
            <a:off x="1795380" y="139650"/>
            <a:ext cx="5604043" cy="3163808"/>
          </a:xfrm>
          <a:prstGeom prst="rect">
            <a:avLst/>
          </a:prstGeom>
          <a:ln w="76200">
            <a:solidFill>
              <a:schemeClr val="tx1"/>
            </a:solidFill>
          </a:ln>
        </p:spPr>
      </p:pic>
      <p:sp>
        <p:nvSpPr>
          <p:cNvPr id="4" name="TextBox 3">
            <a:extLst>
              <a:ext uri="{FF2B5EF4-FFF2-40B4-BE49-F238E27FC236}">
                <a16:creationId xmlns:a16="http://schemas.microsoft.com/office/drawing/2014/main" id="{4BD6E355-B172-172F-624A-4F500930CBB6}"/>
              </a:ext>
            </a:extLst>
          </p:cNvPr>
          <p:cNvSpPr txBox="1"/>
          <p:nvPr/>
        </p:nvSpPr>
        <p:spPr>
          <a:xfrm>
            <a:off x="391887" y="3471516"/>
            <a:ext cx="8411028" cy="1532334"/>
          </a:xfrm>
          <a:prstGeom prst="roundRect">
            <a:avLst>
              <a:gd name="adj" fmla="val 11931"/>
            </a:avLst>
          </a:prstGeom>
          <a:solidFill>
            <a:schemeClr val="tx1"/>
          </a:solidFill>
        </p:spPr>
        <p:txBody>
          <a:bodyPr wrap="square" numCol="2" spcCol="180000" anchor="ctr" anchorCtr="0">
            <a:spAutoFit/>
          </a:bodyPr>
          <a:lstStyle/>
          <a:p>
            <a:pPr>
              <a:buNone/>
            </a:pPr>
            <a:r>
              <a:rPr lang="en-GB" sz="1200" b="1" dirty="0">
                <a:solidFill>
                  <a:schemeClr val="bg1"/>
                </a:solidFill>
              </a:rPr>
              <a:t>Embedding Good Practice</a:t>
            </a:r>
          </a:p>
          <a:p>
            <a:pPr>
              <a:buNone/>
            </a:pPr>
            <a:r>
              <a:rPr lang="en-GB" sz="1200" dirty="0">
                <a:solidFill>
                  <a:schemeClr val="bg1"/>
                </a:solidFill>
              </a:rPr>
              <a:t>Effective safeguarding practice doesn’t end once a referral is made — it relies on professionals continually reflecting, learning, and improving the quality of their work. Embedding good practice means taking forward </a:t>
            </a:r>
            <a:r>
              <a:rPr lang="en-GB" sz="1200" b="1" dirty="0">
                <a:solidFill>
                  <a:schemeClr val="bg1"/>
                </a:solidFill>
              </a:rPr>
              <a:t>professional curiosity</a:t>
            </a:r>
            <a:r>
              <a:rPr lang="en-GB" sz="1200" dirty="0">
                <a:solidFill>
                  <a:schemeClr val="bg1"/>
                </a:solidFill>
              </a:rPr>
              <a:t>, </a:t>
            </a:r>
            <a:r>
              <a:rPr lang="en-GB" sz="1200" b="1" dirty="0">
                <a:solidFill>
                  <a:schemeClr val="bg1"/>
                </a:solidFill>
              </a:rPr>
              <a:t>clear communication</a:t>
            </a:r>
            <a:r>
              <a:rPr lang="en-GB" sz="1200" dirty="0">
                <a:solidFill>
                  <a:schemeClr val="bg1"/>
                </a:solidFill>
              </a:rPr>
              <a:t>, and </a:t>
            </a:r>
            <a:r>
              <a:rPr lang="en-GB" sz="1200" b="1" dirty="0">
                <a:solidFill>
                  <a:schemeClr val="bg1"/>
                </a:solidFill>
              </a:rPr>
              <a:t>forensic attention to detail</a:t>
            </a:r>
            <a:r>
              <a:rPr lang="en-GB" sz="1200" dirty="0">
                <a:solidFill>
                  <a:schemeClr val="bg1"/>
                </a:solidFill>
              </a:rPr>
              <a:t> in every referral. </a:t>
            </a:r>
          </a:p>
          <a:p>
            <a:pPr>
              <a:buNone/>
            </a:pPr>
            <a:r>
              <a:rPr lang="en-GB" sz="1200" dirty="0">
                <a:solidFill>
                  <a:schemeClr val="bg1"/>
                </a:solidFill>
              </a:rPr>
              <a:t>It involves challenging assumptions, asking the ‘why’ question, and ensuring that the child’s lived experience is always at the centre of the process. By building on learning from reviews and strengthening partnership working, Croydon professionals can make sure referrals are not just completed, but that they drive meaningful action to protect children and support families.</a:t>
            </a:r>
          </a:p>
        </p:txBody>
      </p:sp>
    </p:spTree>
    <p:extLst>
      <p:ext uri="{BB962C8B-B14F-4D97-AF65-F5344CB8AC3E}">
        <p14:creationId xmlns:p14="http://schemas.microsoft.com/office/powerpoint/2010/main" val="18209477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C90F44A-8352-E1D7-7725-2F12B54F686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0443E58-41AB-E369-10D0-502AC657F3D4}"/>
              </a:ext>
            </a:extLst>
          </p:cNvPr>
          <p:cNvSpPr/>
          <p:nvPr/>
        </p:nvSpPr>
        <p:spPr>
          <a:xfrm>
            <a:off x="0" y="1516380"/>
            <a:ext cx="9144000" cy="21259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AA0F8F80-512F-1027-79CE-FD9E41CE08D6}"/>
              </a:ext>
            </a:extLst>
          </p:cNvPr>
          <p:cNvSpPr>
            <a:spLocks noGrp="1"/>
          </p:cNvSpPr>
          <p:nvPr>
            <p:ph type="body" sz="quarter" idx="10"/>
          </p:nvPr>
        </p:nvSpPr>
        <p:spPr>
          <a:xfrm>
            <a:off x="42111" y="2193303"/>
            <a:ext cx="9059779" cy="4169664"/>
          </a:xfrm>
          <a:solidFill>
            <a:schemeClr val="bg1"/>
          </a:solidFill>
        </p:spPr>
        <p:txBody>
          <a:bodyPr/>
          <a:lstStyle/>
          <a:p>
            <a:pPr algn="ctr"/>
            <a:r>
              <a:rPr lang="en-GB" sz="4400" b="1" dirty="0">
                <a:solidFill>
                  <a:schemeClr val="tx1">
                    <a:lumMod val="50000"/>
                  </a:schemeClr>
                </a:solidFill>
              </a:rPr>
              <a:t>Section 4: Post Referral</a:t>
            </a:r>
          </a:p>
        </p:txBody>
      </p:sp>
    </p:spTree>
    <p:extLst>
      <p:ext uri="{BB962C8B-B14F-4D97-AF65-F5344CB8AC3E}">
        <p14:creationId xmlns:p14="http://schemas.microsoft.com/office/powerpoint/2010/main" val="210623670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26;p32"/>
          <p:cNvSpPr/>
          <p:nvPr/>
        </p:nvSpPr>
        <p:spPr>
          <a:xfrm>
            <a:off x="168120" y="171360"/>
            <a:ext cx="3661200" cy="4806720"/>
          </a:xfrm>
          <a:prstGeom prst="roundRect">
            <a:avLst>
              <a:gd name="adj" fmla="val 6151"/>
            </a:avLst>
          </a:prstGeom>
          <a:blipFill>
            <a:blip r:embed="rId2" cstate="print">
              <a:extLst>
                <a:ext uri="{28A0092B-C50C-407E-A947-70E740481C1C}">
                  <a14:useLocalDpi xmlns:a14="http://schemas.microsoft.com/office/drawing/2010/main" val="0"/>
                </a:ext>
              </a:extLst>
            </a:blip>
            <a:stretch>
              <a:fill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dirty="0">
              <a:solidFill>
                <a:srgbClr val="000000"/>
              </a:solidFill>
              <a:effectLst/>
              <a:uFillTx/>
              <a:latin typeface="OpenSymbol"/>
            </a:endParaRPr>
          </a:p>
        </p:txBody>
      </p:sp>
      <p:sp>
        <p:nvSpPr>
          <p:cNvPr id="180" name="PlaceHolder 2"/>
          <p:cNvSpPr>
            <a:spLocks noGrp="1"/>
          </p:cNvSpPr>
          <p:nvPr>
            <p:ph type="body"/>
          </p:nvPr>
        </p:nvSpPr>
        <p:spPr>
          <a:xfrm>
            <a:off x="4082902" y="890547"/>
            <a:ext cx="4755817" cy="3808674"/>
          </a:xfrm>
          <a:prstGeom prst="rect">
            <a:avLst/>
          </a:prstGeom>
          <a:noFill/>
          <a:ln w="0">
            <a:noFill/>
          </a:ln>
        </p:spPr>
        <p:txBody>
          <a:bodyPr lIns="91440" tIns="91440" rIns="91440" bIns="91440" anchor="t">
            <a:normAutofit fontScale="85000" lnSpcReduction="20000"/>
          </a:bodyPr>
          <a:lstStyle/>
          <a:p>
            <a:pPr marL="87313" indent="0">
              <a:lnSpc>
                <a:spcPct val="120000"/>
              </a:lnSpc>
              <a:buNone/>
              <a:tabLst>
                <a:tab pos="0" algn="l"/>
              </a:tabLst>
            </a:pPr>
            <a:r>
              <a:rPr lang="en-GB" sz="1400" b="0" u="none" strike="noStrike" dirty="0">
                <a:solidFill>
                  <a:schemeClr val="lt1"/>
                </a:solidFill>
                <a:effectLst/>
                <a:uFillTx/>
                <a:latin typeface="Calibri"/>
                <a:ea typeface="Inter"/>
              </a:rPr>
              <a:t>The </a:t>
            </a:r>
            <a:r>
              <a:rPr lang="en-GB" sz="1400" b="1" u="none" strike="noStrike" dirty="0">
                <a:solidFill>
                  <a:schemeClr val="lt1"/>
                </a:solidFill>
                <a:effectLst/>
                <a:uFillTx/>
                <a:latin typeface="Calibri"/>
                <a:ea typeface="Inter"/>
              </a:rPr>
              <a:t>Referral Guidance Toolkit </a:t>
            </a:r>
            <a:r>
              <a:rPr lang="en-GB" sz="1400" b="0" u="none" strike="noStrike" dirty="0">
                <a:solidFill>
                  <a:schemeClr val="lt1"/>
                </a:solidFill>
                <a:effectLst/>
                <a:uFillTx/>
                <a:latin typeface="Calibri"/>
                <a:ea typeface="Inter"/>
              </a:rPr>
              <a:t>has been developed by the Croydon Safeguarding Children Partnership (CSCP) to support all professionals working with children, young people, and families. Its purpose is to help practitioners make </a:t>
            </a:r>
            <a:r>
              <a:rPr lang="en-GB" sz="1400" b="1" u="none" strike="noStrike" dirty="0">
                <a:solidFill>
                  <a:schemeClr val="lt1"/>
                </a:solidFill>
                <a:effectLst/>
                <a:uFillTx/>
                <a:latin typeface="Calibri"/>
                <a:ea typeface="Inter"/>
              </a:rPr>
              <a:t>clear, timely, and effective referrals </a:t>
            </a:r>
            <a:r>
              <a:rPr lang="en-GB" sz="1400" b="0" u="none" strike="noStrike" dirty="0">
                <a:solidFill>
                  <a:schemeClr val="lt1"/>
                </a:solidFill>
                <a:effectLst/>
                <a:uFillTx/>
                <a:latin typeface="Calibri"/>
                <a:ea typeface="Inter"/>
              </a:rPr>
              <a:t>when concerns arise, ensuring that children receive </a:t>
            </a:r>
            <a:r>
              <a:rPr lang="en-GB" sz="1400" b="1" u="none" strike="noStrike" dirty="0">
                <a:solidFill>
                  <a:schemeClr val="lt1"/>
                </a:solidFill>
                <a:effectLst/>
                <a:uFillTx/>
                <a:latin typeface="Calibri"/>
                <a:ea typeface="Inter"/>
              </a:rPr>
              <a:t>the right support at the right time.</a:t>
            </a:r>
          </a:p>
          <a:p>
            <a:pPr marL="87313" indent="0">
              <a:lnSpc>
                <a:spcPct val="120000"/>
              </a:lnSpc>
              <a:buNone/>
              <a:tabLst>
                <a:tab pos="0" algn="l"/>
              </a:tabLst>
            </a:pPr>
            <a:r>
              <a:rPr lang="en-GB" sz="1400" b="0" u="none" strike="noStrike" dirty="0">
                <a:solidFill>
                  <a:schemeClr val="lt1"/>
                </a:solidFill>
                <a:effectLst/>
                <a:uFillTx/>
                <a:latin typeface="Calibri"/>
                <a:ea typeface="Inter"/>
              </a:rPr>
              <a:t>This guidance has been designed to build </a:t>
            </a:r>
            <a:r>
              <a:rPr lang="en-GB" sz="1400" b="1" u="none" strike="noStrike" dirty="0">
                <a:solidFill>
                  <a:schemeClr val="lt1"/>
                </a:solidFill>
                <a:effectLst/>
                <a:uFillTx/>
                <a:latin typeface="Calibri"/>
                <a:ea typeface="Inter"/>
              </a:rPr>
              <a:t>a shared understanding and confidence </a:t>
            </a:r>
            <a:r>
              <a:rPr lang="en-GB" sz="1400" b="0" u="none" strike="noStrike" dirty="0">
                <a:solidFill>
                  <a:schemeClr val="lt1"/>
                </a:solidFill>
                <a:effectLst/>
                <a:uFillTx/>
                <a:latin typeface="Calibri"/>
                <a:ea typeface="Inter"/>
              </a:rPr>
              <a:t>across health, education, police, social care, and voluntary, faith, and community organisations. It serves both as a practical reference for experienced professionals and as a refresher to </a:t>
            </a:r>
            <a:r>
              <a:rPr lang="en-GB" sz="1400" b="1" u="none" strike="noStrike" dirty="0">
                <a:solidFill>
                  <a:schemeClr val="lt1"/>
                </a:solidFill>
                <a:effectLst/>
                <a:uFillTx/>
                <a:latin typeface="Calibri"/>
                <a:ea typeface="Inter"/>
              </a:rPr>
              <a:t>strengthen good practice</a:t>
            </a:r>
            <a:r>
              <a:rPr lang="en-GB" sz="1400" b="0" u="none" strike="noStrike" dirty="0">
                <a:solidFill>
                  <a:schemeClr val="lt1"/>
                </a:solidFill>
                <a:effectLst/>
                <a:uFillTx/>
                <a:latin typeface="Calibri"/>
                <a:ea typeface="Inter"/>
              </a:rPr>
              <a:t>. By promoting consistent understanding and application of thresholds, harm, need, and risk, the toolkit supports practitioners to make effective, well-informed decisions that will safeguard children.</a:t>
            </a:r>
          </a:p>
          <a:p>
            <a:pPr marL="87313" indent="0">
              <a:lnSpc>
                <a:spcPct val="120000"/>
              </a:lnSpc>
              <a:buNone/>
              <a:tabLst>
                <a:tab pos="0" algn="l"/>
              </a:tabLst>
            </a:pPr>
            <a:r>
              <a:rPr lang="en-GB" sz="1400" b="0" u="none" strike="noStrike" dirty="0">
                <a:solidFill>
                  <a:schemeClr val="lt1"/>
                </a:solidFill>
                <a:effectLst/>
                <a:uFillTx/>
                <a:latin typeface="Calibri"/>
                <a:ea typeface="Inter"/>
              </a:rPr>
              <a:t>Importantly, the toolkit also serves as an </a:t>
            </a:r>
            <a:r>
              <a:rPr lang="en-GB" sz="1400" b="1" u="none" strike="noStrike" dirty="0">
                <a:solidFill>
                  <a:schemeClr val="lt1"/>
                </a:solidFill>
                <a:effectLst/>
                <a:uFillTx/>
                <a:latin typeface="Calibri"/>
                <a:ea typeface="Inter"/>
              </a:rPr>
              <a:t>onboarding resource for new starters</a:t>
            </a:r>
            <a:r>
              <a:rPr lang="en-GB" sz="1400" b="0" u="none" strike="noStrike" dirty="0">
                <a:solidFill>
                  <a:schemeClr val="lt1"/>
                </a:solidFill>
                <a:effectLst/>
                <a:uFillTx/>
                <a:latin typeface="Calibri"/>
                <a:ea typeface="Inter"/>
              </a:rPr>
              <a:t>. Even if an individual’s role does not involve making referrals directly, it is vital that everyone working with children and families understands how the process works. Knowing what a referral is, why it matters, and how it contributes to safeguarding ensures that regardless of your role, we are all working together to safeguard children.</a:t>
            </a:r>
            <a:endParaRPr lang="en-US" sz="1400" b="0" u="none" strike="noStrike" dirty="0">
              <a:solidFill>
                <a:srgbClr val="000000"/>
              </a:solidFill>
              <a:effectLst/>
              <a:uFillTx/>
              <a:latin typeface="OpenSymbol"/>
            </a:endParaRPr>
          </a:p>
        </p:txBody>
      </p:sp>
      <p:sp>
        <p:nvSpPr>
          <p:cNvPr id="179" name="PlaceHolder 1"/>
          <p:cNvSpPr>
            <a:spLocks noGrp="1"/>
          </p:cNvSpPr>
          <p:nvPr>
            <p:ph type="title"/>
          </p:nvPr>
        </p:nvSpPr>
        <p:spPr>
          <a:xfrm>
            <a:off x="3942272" y="304920"/>
            <a:ext cx="4896448" cy="1294920"/>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chemeClr val="lt1"/>
                </a:solidFill>
                <a:effectLst/>
                <a:uFillTx/>
                <a:latin typeface="+mj-lt"/>
                <a:ea typeface="Rubik"/>
              </a:rPr>
              <a:t>Introduction &amp; Purpose</a:t>
            </a:r>
            <a:endParaRPr lang="fr-FR" sz="2600" b="0" u="none" strike="noStrike" dirty="0">
              <a:solidFill>
                <a:schemeClr val="dk1"/>
              </a:solidFill>
              <a:effectLst/>
              <a:uFillTx/>
              <a:latin typeface="+mj-lt"/>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AD47F-8E96-D2B6-C513-A5DB19D1FAE7}"/>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id="{4D58D24E-C6F3-0421-3ACE-C084486FBD49}"/>
              </a:ext>
            </a:extLst>
          </p:cNvPr>
          <p:cNvGrpSpPr/>
          <p:nvPr/>
        </p:nvGrpSpPr>
        <p:grpSpPr>
          <a:xfrm>
            <a:off x="3742647" y="246820"/>
            <a:ext cx="4890989" cy="4709275"/>
            <a:chOff x="367420" y="219852"/>
            <a:chExt cx="5866934" cy="5840186"/>
          </a:xfrm>
        </p:grpSpPr>
        <p:grpSp>
          <p:nvGrpSpPr>
            <p:cNvPr id="24" name="Group 23">
              <a:extLst>
                <a:ext uri="{FF2B5EF4-FFF2-40B4-BE49-F238E27FC236}">
                  <a16:creationId xmlns:a16="http://schemas.microsoft.com/office/drawing/2014/main" id="{6637DA62-BCC9-F108-0A41-6E948D2F9AF3}"/>
                </a:ext>
              </a:extLst>
            </p:cNvPr>
            <p:cNvGrpSpPr/>
            <p:nvPr/>
          </p:nvGrpSpPr>
          <p:grpSpPr>
            <a:xfrm>
              <a:off x="367420" y="219852"/>
              <a:ext cx="5866934" cy="5840186"/>
              <a:chOff x="977020" y="-1817954"/>
              <a:chExt cx="5866934" cy="5840186"/>
            </a:xfrm>
          </p:grpSpPr>
          <p:sp>
            <p:nvSpPr>
              <p:cNvPr id="25" name="Rectangle: Rounded Corners 24">
                <a:extLst>
                  <a:ext uri="{FF2B5EF4-FFF2-40B4-BE49-F238E27FC236}">
                    <a16:creationId xmlns:a16="http://schemas.microsoft.com/office/drawing/2014/main" id="{DAA06E49-CF00-5C6E-E2AF-B3511C4EDF8D}"/>
                  </a:ext>
                </a:extLst>
              </p:cNvPr>
              <p:cNvSpPr/>
              <p:nvPr/>
            </p:nvSpPr>
            <p:spPr>
              <a:xfrm>
                <a:off x="1968951" y="-1817954"/>
                <a:ext cx="2811439" cy="1219480"/>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white"/>
                    </a:solidFill>
                    <a:effectLst/>
                    <a:uLnTx/>
                    <a:uFillTx/>
                    <a:latin typeface="Aptos" panose="02110004020202020204"/>
                    <a:ea typeface="+mn-ea"/>
                    <a:cs typeface="+mn-cs"/>
                  </a:rPr>
                  <a:t>Referral  received</a:t>
                </a:r>
                <a:r>
                  <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rPr>
                  <a:t>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rPr>
                  <a:t>Within 1 working Day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rPr>
                  <a:t>MASH Team Manager will oversee next steps, including a RAG assessment to prioritise agency checks, make key decisions and take appropriate actions.</a:t>
                </a:r>
              </a:p>
            </p:txBody>
          </p:sp>
          <p:sp>
            <p:nvSpPr>
              <p:cNvPr id="26" name="Rectangle: Rounded Corners 25">
                <a:extLst>
                  <a:ext uri="{FF2B5EF4-FFF2-40B4-BE49-F238E27FC236}">
                    <a16:creationId xmlns:a16="http://schemas.microsoft.com/office/drawing/2014/main" id="{D99F26B5-CD08-5FA4-55BE-F2358684865B}"/>
                  </a:ext>
                </a:extLst>
              </p:cNvPr>
              <p:cNvSpPr/>
              <p:nvPr/>
            </p:nvSpPr>
            <p:spPr>
              <a:xfrm>
                <a:off x="5157217" y="-1731809"/>
                <a:ext cx="1686737" cy="1058467"/>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MASH response A</a:t>
                </a:r>
                <a:endPar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NFA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Advice &amp; Information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Early Help</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Signposting</a:t>
                </a:r>
              </a:p>
            </p:txBody>
          </p:sp>
          <p:sp>
            <p:nvSpPr>
              <p:cNvPr id="27" name="Rectangle: Rounded Corners 26">
                <a:extLst>
                  <a:ext uri="{FF2B5EF4-FFF2-40B4-BE49-F238E27FC236}">
                    <a16:creationId xmlns:a16="http://schemas.microsoft.com/office/drawing/2014/main" id="{B5F025F8-F2FE-FF13-A9A3-3AA1E6A4F122}"/>
                  </a:ext>
                </a:extLst>
              </p:cNvPr>
              <p:cNvSpPr/>
              <p:nvPr/>
            </p:nvSpPr>
            <p:spPr>
              <a:xfrm>
                <a:off x="5085806" y="-465436"/>
                <a:ext cx="1758148" cy="1058467"/>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0000"/>
                    </a:solidFill>
                    <a:effectLst/>
                    <a:uLnTx/>
                    <a:uFillTx/>
                    <a:latin typeface="Aptos" panose="02110004020202020204"/>
                    <a:ea typeface="+mn-ea"/>
                    <a:cs typeface="+mn-cs"/>
                  </a:rPr>
                  <a:t>If RED</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FF0000"/>
                    </a:solidFill>
                    <a:effectLst/>
                    <a:uLnTx/>
                    <a:uFillTx/>
                    <a:latin typeface="Aptos" panose="02110004020202020204"/>
                    <a:ea typeface="+mn-ea"/>
                    <a:cs typeface="+mn-cs"/>
                  </a:rPr>
                  <a:t>Child Protection consideration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FF0000"/>
                    </a:solidFill>
                    <a:effectLst/>
                    <a:uLnTx/>
                    <a:uFillTx/>
                    <a:latin typeface="Aptos" panose="02110004020202020204"/>
                    <a:ea typeface="+mn-ea"/>
                    <a:cs typeface="+mn-cs"/>
                  </a:rPr>
                  <a:t>MASH Assessment / Partner checks</a:t>
                </a:r>
              </a:p>
            </p:txBody>
          </p:sp>
          <p:sp>
            <p:nvSpPr>
              <p:cNvPr id="28" name="Rectangle: Rounded Corners 27">
                <a:extLst>
                  <a:ext uri="{FF2B5EF4-FFF2-40B4-BE49-F238E27FC236}">
                    <a16:creationId xmlns:a16="http://schemas.microsoft.com/office/drawing/2014/main" id="{FDC39E34-7189-F9A5-CF26-27B145E08FF1}"/>
                  </a:ext>
                </a:extLst>
              </p:cNvPr>
              <p:cNvSpPr/>
              <p:nvPr/>
            </p:nvSpPr>
            <p:spPr>
              <a:xfrm>
                <a:off x="1968952" y="593030"/>
                <a:ext cx="2811438" cy="925507"/>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Partner Checks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156082"/>
                    </a:solidFill>
                    <a:effectLst/>
                    <a:uLnTx/>
                    <a:uFillTx/>
                    <a:latin typeface="Aptos" panose="02110004020202020204"/>
                    <a:ea typeface="+mn-ea"/>
                    <a:cs typeface="+mn-cs"/>
                  </a:rPr>
                  <a:t>MASH checks requested from Partner Agencies to enable threshold consideration for any further involvement. Responses must be within the RAG time windows above.</a:t>
                </a:r>
              </a:p>
            </p:txBody>
          </p:sp>
          <p:sp>
            <p:nvSpPr>
              <p:cNvPr id="29" name="Rectangle: Rounded Corners 28">
                <a:extLst>
                  <a:ext uri="{FF2B5EF4-FFF2-40B4-BE49-F238E27FC236}">
                    <a16:creationId xmlns:a16="http://schemas.microsoft.com/office/drawing/2014/main" id="{7432E843-402B-00D9-F485-9497B381938E}"/>
                  </a:ext>
                </a:extLst>
              </p:cNvPr>
              <p:cNvSpPr/>
              <p:nvPr/>
            </p:nvSpPr>
            <p:spPr>
              <a:xfrm>
                <a:off x="1968949" y="1666526"/>
                <a:ext cx="2811439" cy="369708"/>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Social Worker Recommendation</a:t>
                </a:r>
              </a:p>
            </p:txBody>
          </p:sp>
          <p:sp>
            <p:nvSpPr>
              <p:cNvPr id="30" name="Rectangle: Rounded Corners 29">
                <a:extLst>
                  <a:ext uri="{FF2B5EF4-FFF2-40B4-BE49-F238E27FC236}">
                    <a16:creationId xmlns:a16="http://schemas.microsoft.com/office/drawing/2014/main" id="{66D5043D-0B3D-94AB-16BC-C23D1B4DAA75}"/>
                  </a:ext>
                </a:extLst>
              </p:cNvPr>
              <p:cNvSpPr/>
              <p:nvPr/>
            </p:nvSpPr>
            <p:spPr>
              <a:xfrm>
                <a:off x="1968949" y="2324926"/>
                <a:ext cx="2811439" cy="369708"/>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Final Management Oversight / RAG</a:t>
                </a:r>
              </a:p>
            </p:txBody>
          </p:sp>
          <p:sp>
            <p:nvSpPr>
              <p:cNvPr id="31" name="Rectangle: Rounded Corners 30">
                <a:extLst>
                  <a:ext uri="{FF2B5EF4-FFF2-40B4-BE49-F238E27FC236}">
                    <a16:creationId xmlns:a16="http://schemas.microsoft.com/office/drawing/2014/main" id="{3EFBF0B8-0830-5594-11DF-B09BF1BEF2D8}"/>
                  </a:ext>
                </a:extLst>
              </p:cNvPr>
              <p:cNvSpPr/>
              <p:nvPr/>
            </p:nvSpPr>
            <p:spPr>
              <a:xfrm>
                <a:off x="977020" y="3137751"/>
                <a:ext cx="1423397" cy="369708"/>
              </a:xfrm>
              <a:prstGeom prst="roundRect">
                <a:avLst/>
              </a:prstGeom>
              <a:solidFill>
                <a:srgbClr val="00B0F0"/>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prstClr val="white"/>
                    </a:solidFill>
                    <a:effectLst/>
                    <a:uLnTx/>
                    <a:uFillTx/>
                    <a:latin typeface="Aptos" panose="02110004020202020204"/>
                    <a:ea typeface="+mn-ea"/>
                    <a:cs typeface="+mn-cs"/>
                  </a:rPr>
                  <a:t>NFA / Advice &amp; Information / Signpost</a:t>
                </a:r>
              </a:p>
            </p:txBody>
          </p:sp>
          <p:sp>
            <p:nvSpPr>
              <p:cNvPr id="32" name="Rectangle: Rounded Corners 31">
                <a:extLst>
                  <a:ext uri="{FF2B5EF4-FFF2-40B4-BE49-F238E27FC236}">
                    <a16:creationId xmlns:a16="http://schemas.microsoft.com/office/drawing/2014/main" id="{764EAB21-47AA-B6B5-4070-3D254FA67783}"/>
                  </a:ext>
                </a:extLst>
              </p:cNvPr>
              <p:cNvSpPr/>
              <p:nvPr/>
            </p:nvSpPr>
            <p:spPr>
              <a:xfrm>
                <a:off x="2591321" y="3137751"/>
                <a:ext cx="1566698" cy="369708"/>
              </a:xfrm>
              <a:prstGeom prst="roundRect">
                <a:avLst/>
              </a:prstGeom>
              <a:solidFill>
                <a:srgbClr val="00B050"/>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white"/>
                    </a:solidFill>
                    <a:effectLst/>
                    <a:uLnTx/>
                    <a:uFillTx/>
                    <a:latin typeface="Aptos" panose="02110004020202020204"/>
                    <a:ea typeface="+mn-ea"/>
                    <a:cs typeface="+mn-cs"/>
                  </a:rPr>
                  <a:t>Early Help</a:t>
                </a:r>
              </a:p>
            </p:txBody>
          </p:sp>
          <p:sp>
            <p:nvSpPr>
              <p:cNvPr id="33" name="Rectangle: Rounded Corners 32">
                <a:extLst>
                  <a:ext uri="{FF2B5EF4-FFF2-40B4-BE49-F238E27FC236}">
                    <a16:creationId xmlns:a16="http://schemas.microsoft.com/office/drawing/2014/main" id="{CAB4DA51-5AA6-0F7C-B5AB-51846272F60D}"/>
                  </a:ext>
                </a:extLst>
              </p:cNvPr>
              <p:cNvSpPr/>
              <p:nvPr/>
            </p:nvSpPr>
            <p:spPr>
              <a:xfrm>
                <a:off x="4394580" y="3137751"/>
                <a:ext cx="1178258" cy="369708"/>
              </a:xfrm>
              <a:prstGeom prst="roundRect">
                <a:avLst/>
              </a:prstGeom>
              <a:solidFill>
                <a:srgbClr val="C00000"/>
              </a:solidFill>
              <a:ln w="28575" cap="flat" cmpd="sng" algn="ctr">
                <a:solidFill>
                  <a:srgbClr val="156082"/>
                </a:solid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prstClr val="white"/>
                    </a:solidFill>
                    <a:effectLst/>
                    <a:uLnTx/>
                    <a:uFillTx/>
                    <a:latin typeface="Aptos" panose="02110004020202020204"/>
                    <a:ea typeface="+mn-ea"/>
                    <a:cs typeface="+mn-cs"/>
                  </a:rPr>
                  <a:t>CIN or CP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prstClr val="white"/>
                    </a:solidFill>
                    <a:effectLst/>
                    <a:uLnTx/>
                    <a:uFillTx/>
                    <a:latin typeface="Aptos" panose="02110004020202020204"/>
                    <a:ea typeface="+mn-ea"/>
                    <a:cs typeface="+mn-cs"/>
                  </a:rPr>
                  <a:t>(strategy meeting)</a:t>
                </a:r>
              </a:p>
            </p:txBody>
          </p:sp>
          <p:sp>
            <p:nvSpPr>
              <p:cNvPr id="34" name="Rectangle: Rounded Corners 33">
                <a:extLst>
                  <a:ext uri="{FF2B5EF4-FFF2-40B4-BE49-F238E27FC236}">
                    <a16:creationId xmlns:a16="http://schemas.microsoft.com/office/drawing/2014/main" id="{C3CFD1DD-341B-EE17-F2E4-E7C10D9D4623}"/>
                  </a:ext>
                </a:extLst>
              </p:cNvPr>
              <p:cNvSpPr/>
              <p:nvPr/>
            </p:nvSpPr>
            <p:spPr>
              <a:xfrm>
                <a:off x="977020" y="3652524"/>
                <a:ext cx="4595817" cy="369708"/>
              </a:xfrm>
              <a:prstGeom prst="roundRect">
                <a:avLst/>
              </a:prstGeom>
              <a:solidFill>
                <a:srgbClr val="156082"/>
              </a:solidFill>
              <a:ln w="19050" cap="flat" cmpd="sng" algn="ctr">
                <a:solidFill>
                  <a:srgbClr val="156082">
                    <a:shade val="15000"/>
                  </a:srgbClr>
                </a:solidFill>
                <a:prstDash val="solid"/>
                <a:miter lim="800000"/>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white"/>
                    </a:solidFill>
                    <a:effectLst/>
                    <a:uLnTx/>
                    <a:uFillTx/>
                    <a:latin typeface="Aptos" panose="02110004020202020204"/>
                    <a:ea typeface="+mn-ea"/>
                    <a:cs typeface="+mn-cs"/>
                  </a:rPr>
                  <a:t>Feedback to referrer: </a:t>
                </a:r>
                <a:r>
                  <a:rPr kumimoji="0" lang="en-GB" sz="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feedback should be provided to the referrer </a:t>
                </a:r>
                <a:r>
                  <a:rPr kumimoji="0" lang="en-GB" sz="800" b="1"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within 24 hours </a:t>
                </a:r>
                <a:r>
                  <a:rPr kumimoji="0" lang="en-GB" sz="800" b="0" i="0" u="none" strike="noStrike" kern="0" cap="none" spc="0" normalizeH="0" baseline="0" noProof="0" dirty="0">
                    <a:ln>
                      <a:noFill/>
                    </a:ln>
                    <a:solidFill>
                      <a:prstClr val="white"/>
                    </a:solidFill>
                    <a:effectLst/>
                    <a:uLnTx/>
                    <a:uFillTx/>
                    <a:latin typeface="Aptos" panose="02110004020202020204"/>
                    <a:ea typeface="+mn-ea"/>
                    <a:cs typeface="Arial" panose="020B0604020202020204" pitchFamily="34" charset="0"/>
                  </a:rPr>
                  <a:t>after the decision has been made with rationale for the decision.</a:t>
                </a:r>
                <a:endPar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cxnSp>
            <p:nvCxnSpPr>
              <p:cNvPr id="35" name="Straight Arrow Connector 34">
                <a:extLst>
                  <a:ext uri="{FF2B5EF4-FFF2-40B4-BE49-F238E27FC236}">
                    <a16:creationId xmlns:a16="http://schemas.microsoft.com/office/drawing/2014/main" id="{EBF7292E-A2F3-6EE9-0FDC-6564CA3660DB}"/>
                  </a:ext>
                </a:extLst>
              </p:cNvPr>
              <p:cNvCxnSpPr>
                <a:cxnSpLocks/>
                <a:stCxn id="28" idx="2"/>
                <a:endCxn id="29" idx="0"/>
              </p:cNvCxnSpPr>
              <p:nvPr/>
            </p:nvCxnSpPr>
            <p:spPr>
              <a:xfrm flipH="1">
                <a:off x="3374669" y="1518537"/>
                <a:ext cx="2" cy="147989"/>
              </a:xfrm>
              <a:prstGeom prst="straightConnector1">
                <a:avLst/>
              </a:prstGeom>
              <a:noFill/>
              <a:ln w="19050" cap="flat" cmpd="sng" algn="ctr">
                <a:solidFill>
                  <a:srgbClr val="156082"/>
                </a:solidFill>
                <a:prstDash val="solid"/>
                <a:miter lim="800000"/>
                <a:tailEnd type="triangle"/>
              </a:ln>
              <a:effectLst/>
            </p:spPr>
          </p:cxnSp>
          <p:cxnSp>
            <p:nvCxnSpPr>
              <p:cNvPr id="36" name="Straight Arrow Connector 35">
                <a:extLst>
                  <a:ext uri="{FF2B5EF4-FFF2-40B4-BE49-F238E27FC236}">
                    <a16:creationId xmlns:a16="http://schemas.microsoft.com/office/drawing/2014/main" id="{62828DDD-878F-73F8-3AFD-78E0A43840E8}"/>
                  </a:ext>
                </a:extLst>
              </p:cNvPr>
              <p:cNvCxnSpPr>
                <a:cxnSpLocks/>
                <a:stCxn id="29" idx="2"/>
                <a:endCxn id="30" idx="0"/>
              </p:cNvCxnSpPr>
              <p:nvPr/>
            </p:nvCxnSpPr>
            <p:spPr>
              <a:xfrm>
                <a:off x="3374669" y="2036234"/>
                <a:ext cx="0" cy="288692"/>
              </a:xfrm>
              <a:prstGeom prst="straightConnector1">
                <a:avLst/>
              </a:prstGeom>
              <a:noFill/>
              <a:ln w="19050" cap="flat" cmpd="sng" algn="ctr">
                <a:solidFill>
                  <a:srgbClr val="156082"/>
                </a:solidFill>
                <a:prstDash val="solid"/>
                <a:miter lim="800000"/>
                <a:tailEnd type="triangle"/>
              </a:ln>
              <a:effectLst/>
            </p:spPr>
          </p:cxnSp>
          <p:cxnSp>
            <p:nvCxnSpPr>
              <p:cNvPr id="37" name="Straight Arrow Connector 36">
                <a:extLst>
                  <a:ext uri="{FF2B5EF4-FFF2-40B4-BE49-F238E27FC236}">
                    <a16:creationId xmlns:a16="http://schemas.microsoft.com/office/drawing/2014/main" id="{9F231AE3-BFFE-BADB-B690-4153C4E46D60}"/>
                  </a:ext>
                </a:extLst>
              </p:cNvPr>
              <p:cNvCxnSpPr>
                <a:cxnSpLocks/>
                <a:stCxn id="30" idx="2"/>
                <a:endCxn id="32" idx="0"/>
              </p:cNvCxnSpPr>
              <p:nvPr/>
            </p:nvCxnSpPr>
            <p:spPr>
              <a:xfrm>
                <a:off x="3374669" y="2694634"/>
                <a:ext cx="1" cy="443117"/>
              </a:xfrm>
              <a:prstGeom prst="straightConnector1">
                <a:avLst/>
              </a:prstGeom>
              <a:noFill/>
              <a:ln w="19050" cap="flat" cmpd="sng" algn="ctr">
                <a:solidFill>
                  <a:srgbClr val="156082"/>
                </a:solidFill>
                <a:prstDash val="solid"/>
                <a:miter lim="800000"/>
                <a:tailEnd type="triangle"/>
              </a:ln>
              <a:effectLst/>
            </p:spPr>
          </p:cxnSp>
          <p:cxnSp>
            <p:nvCxnSpPr>
              <p:cNvPr id="38" name="Straight Arrow Connector 37">
                <a:extLst>
                  <a:ext uri="{FF2B5EF4-FFF2-40B4-BE49-F238E27FC236}">
                    <a16:creationId xmlns:a16="http://schemas.microsoft.com/office/drawing/2014/main" id="{9DA5831B-B5D5-8211-8FB3-145A1CF713F3}"/>
                  </a:ext>
                </a:extLst>
              </p:cNvPr>
              <p:cNvCxnSpPr>
                <a:cxnSpLocks/>
                <a:stCxn id="25" idx="3"/>
                <a:endCxn id="26" idx="1"/>
              </p:cNvCxnSpPr>
              <p:nvPr/>
            </p:nvCxnSpPr>
            <p:spPr>
              <a:xfrm>
                <a:off x="4780390" y="-1208213"/>
                <a:ext cx="376827" cy="5638"/>
              </a:xfrm>
              <a:prstGeom prst="straightConnector1">
                <a:avLst/>
              </a:prstGeom>
              <a:noFill/>
              <a:ln w="19050" cap="flat" cmpd="sng" algn="ctr">
                <a:solidFill>
                  <a:srgbClr val="156082"/>
                </a:solidFill>
                <a:prstDash val="solid"/>
                <a:miter lim="800000"/>
                <a:tailEnd type="triangle"/>
              </a:ln>
              <a:effectLst/>
            </p:spPr>
          </p:cxnSp>
          <p:cxnSp>
            <p:nvCxnSpPr>
              <p:cNvPr id="39" name="Straight Arrow Connector 38">
                <a:extLst>
                  <a:ext uri="{FF2B5EF4-FFF2-40B4-BE49-F238E27FC236}">
                    <a16:creationId xmlns:a16="http://schemas.microsoft.com/office/drawing/2014/main" id="{00C715ED-3061-830B-27AA-915142D225A8}"/>
                  </a:ext>
                </a:extLst>
              </p:cNvPr>
              <p:cNvCxnSpPr>
                <a:cxnSpLocks/>
                <a:stCxn id="42" idx="3"/>
                <a:endCxn id="27" idx="1"/>
              </p:cNvCxnSpPr>
              <p:nvPr/>
            </p:nvCxnSpPr>
            <p:spPr>
              <a:xfrm flipV="1">
                <a:off x="4780389" y="63798"/>
                <a:ext cx="305417" cy="2924"/>
              </a:xfrm>
              <a:prstGeom prst="straightConnector1">
                <a:avLst/>
              </a:prstGeom>
              <a:noFill/>
              <a:ln w="19050" cap="flat" cmpd="sng" algn="ctr">
                <a:solidFill>
                  <a:srgbClr val="156082"/>
                </a:solidFill>
                <a:prstDash val="solid"/>
                <a:miter lim="800000"/>
                <a:tailEnd type="triangle"/>
              </a:ln>
              <a:effectLst/>
            </p:spPr>
          </p:cxnSp>
          <p:cxnSp>
            <p:nvCxnSpPr>
              <p:cNvPr id="40" name="Connector: Elbow 39">
                <a:extLst>
                  <a:ext uri="{FF2B5EF4-FFF2-40B4-BE49-F238E27FC236}">
                    <a16:creationId xmlns:a16="http://schemas.microsoft.com/office/drawing/2014/main" id="{134D67AD-56C7-5136-A7B0-17E337432A12}"/>
                  </a:ext>
                </a:extLst>
              </p:cNvPr>
              <p:cNvCxnSpPr>
                <a:cxnSpLocks/>
                <a:stCxn id="30" idx="2"/>
                <a:endCxn id="33" idx="0"/>
              </p:cNvCxnSpPr>
              <p:nvPr/>
            </p:nvCxnSpPr>
            <p:spPr>
              <a:xfrm rot="16200000" flipH="1">
                <a:off x="3957631" y="2111672"/>
                <a:ext cx="443117" cy="1609040"/>
              </a:xfrm>
              <a:prstGeom prst="bentConnector3">
                <a:avLst>
                  <a:gd name="adj1" fmla="val 50000"/>
                </a:avLst>
              </a:prstGeom>
              <a:noFill/>
              <a:ln w="19050" cap="flat" cmpd="sng" algn="ctr">
                <a:solidFill>
                  <a:srgbClr val="156082"/>
                </a:solidFill>
                <a:prstDash val="solid"/>
                <a:miter lim="800000"/>
                <a:tailEnd type="triangle"/>
              </a:ln>
              <a:effectLst/>
            </p:spPr>
          </p:cxnSp>
          <p:cxnSp>
            <p:nvCxnSpPr>
              <p:cNvPr id="41" name="Connector: Elbow 40">
                <a:extLst>
                  <a:ext uri="{FF2B5EF4-FFF2-40B4-BE49-F238E27FC236}">
                    <a16:creationId xmlns:a16="http://schemas.microsoft.com/office/drawing/2014/main" id="{1494498E-1EAD-CAE4-C191-024B101F2F92}"/>
                  </a:ext>
                </a:extLst>
              </p:cNvPr>
              <p:cNvCxnSpPr>
                <a:cxnSpLocks/>
                <a:stCxn id="30" idx="2"/>
                <a:endCxn id="31" idx="0"/>
              </p:cNvCxnSpPr>
              <p:nvPr/>
            </p:nvCxnSpPr>
            <p:spPr>
              <a:xfrm rot="5400000">
                <a:off x="2310136" y="2073217"/>
                <a:ext cx="443117" cy="1685950"/>
              </a:xfrm>
              <a:prstGeom prst="bentConnector3">
                <a:avLst>
                  <a:gd name="adj1" fmla="val 50000"/>
                </a:avLst>
              </a:prstGeom>
              <a:noFill/>
              <a:ln w="19050" cap="flat" cmpd="sng" algn="ctr">
                <a:solidFill>
                  <a:srgbClr val="156082"/>
                </a:solidFill>
                <a:prstDash val="solid"/>
                <a:miter lim="800000"/>
                <a:tailEnd type="triangle"/>
              </a:ln>
              <a:effectLst/>
            </p:spPr>
          </p:cxnSp>
          <p:sp>
            <p:nvSpPr>
              <p:cNvPr id="42" name="Rectangle: Rounded Corners 41">
                <a:extLst>
                  <a:ext uri="{FF2B5EF4-FFF2-40B4-BE49-F238E27FC236}">
                    <a16:creationId xmlns:a16="http://schemas.microsoft.com/office/drawing/2014/main" id="{D6107F70-5A8B-7310-B12E-726CFD222C4C}"/>
                  </a:ext>
                </a:extLst>
              </p:cNvPr>
              <p:cNvSpPr/>
              <p:nvPr/>
            </p:nvSpPr>
            <p:spPr>
              <a:xfrm>
                <a:off x="1968949" y="-309782"/>
                <a:ext cx="2811439" cy="753008"/>
              </a:xfrm>
              <a:prstGeom prst="roundRect">
                <a:avLst/>
              </a:prstGeom>
              <a:solidFill>
                <a:sysClr val="window" lastClr="FFFFFF"/>
              </a:solidFill>
              <a:ln w="28575" cap="flat" cmpd="sng" algn="ctr">
                <a:solidFill>
                  <a:srgbClr val="156082"/>
                </a:solidFill>
                <a:prstDash val="solid"/>
                <a:round/>
                <a:headEnd type="none" w="med" len="med"/>
                <a:tailEnd type="none" w="med" len="me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156082"/>
                    </a:solidFill>
                    <a:effectLst/>
                    <a:uLnTx/>
                    <a:uFillTx/>
                    <a:latin typeface="Aptos" panose="02110004020202020204"/>
                    <a:ea typeface="+mn-ea"/>
                    <a:cs typeface="+mn-cs"/>
                  </a:rPr>
                  <a:t>MASH response B: Assessment</a:t>
                </a:r>
              </a:p>
              <a:p>
                <a:pPr marL="0" marR="0" lvl="0" indent="-1905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FF0000"/>
                    </a:solidFill>
                    <a:effectLst/>
                    <a:uLnTx/>
                    <a:uFillTx/>
                    <a:latin typeface="Aptos" panose="02110004020202020204"/>
                    <a:ea typeface="+mn-ea"/>
                    <a:cs typeface="+mn-cs"/>
                  </a:rPr>
                  <a:t>RED (within 4 hrs)</a:t>
                </a:r>
              </a:p>
              <a:p>
                <a:pPr marL="0" marR="0" lvl="0" indent="-1905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E97132"/>
                    </a:solidFill>
                    <a:effectLst/>
                    <a:uLnTx/>
                    <a:uFillTx/>
                    <a:latin typeface="Aptos" panose="02110004020202020204"/>
                    <a:ea typeface="+mn-ea"/>
                    <a:cs typeface="+mn-cs"/>
                  </a:rPr>
                  <a:t>Amber (within 24 hrs</a:t>
                </a:r>
              </a:p>
              <a:p>
                <a:pPr marL="0" marR="0" lvl="0" indent="-1905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a:ln>
                      <a:noFill/>
                    </a:ln>
                    <a:solidFill>
                      <a:srgbClr val="00B050"/>
                    </a:solidFill>
                    <a:effectLst/>
                    <a:uLnTx/>
                    <a:uFillTx/>
                    <a:latin typeface="Aptos" panose="02110004020202020204"/>
                    <a:ea typeface="+mn-ea"/>
                    <a:cs typeface="+mn-cs"/>
                  </a:rPr>
                  <a:t>Green (within 48 hrs)</a:t>
                </a:r>
              </a:p>
            </p:txBody>
          </p:sp>
          <p:cxnSp>
            <p:nvCxnSpPr>
              <p:cNvPr id="43" name="Straight Arrow Connector 42">
                <a:extLst>
                  <a:ext uri="{FF2B5EF4-FFF2-40B4-BE49-F238E27FC236}">
                    <a16:creationId xmlns:a16="http://schemas.microsoft.com/office/drawing/2014/main" id="{AA1D9CDA-7F66-F5E5-58DB-687E3575F835}"/>
                  </a:ext>
                </a:extLst>
              </p:cNvPr>
              <p:cNvCxnSpPr>
                <a:cxnSpLocks/>
                <a:stCxn id="25" idx="2"/>
                <a:endCxn id="42" idx="0"/>
              </p:cNvCxnSpPr>
              <p:nvPr/>
            </p:nvCxnSpPr>
            <p:spPr>
              <a:xfrm flipH="1">
                <a:off x="3374669" y="-598474"/>
                <a:ext cx="2" cy="288692"/>
              </a:xfrm>
              <a:prstGeom prst="straightConnector1">
                <a:avLst/>
              </a:prstGeom>
              <a:noFill/>
              <a:ln w="19050" cap="flat" cmpd="sng" algn="ctr">
                <a:solidFill>
                  <a:srgbClr val="156082"/>
                </a:solidFill>
                <a:prstDash val="solid"/>
                <a:miter lim="800000"/>
                <a:tailEnd type="triangle"/>
              </a:ln>
              <a:effectLst/>
            </p:spPr>
          </p:cxnSp>
          <p:cxnSp>
            <p:nvCxnSpPr>
              <p:cNvPr id="44" name="Straight Arrow Connector 43">
                <a:extLst>
                  <a:ext uri="{FF2B5EF4-FFF2-40B4-BE49-F238E27FC236}">
                    <a16:creationId xmlns:a16="http://schemas.microsoft.com/office/drawing/2014/main" id="{09773604-183C-2D4E-6898-EEE93D586B43}"/>
                  </a:ext>
                </a:extLst>
              </p:cNvPr>
              <p:cNvCxnSpPr>
                <a:cxnSpLocks/>
                <a:stCxn id="42" idx="2"/>
                <a:endCxn id="28" idx="0"/>
              </p:cNvCxnSpPr>
              <p:nvPr/>
            </p:nvCxnSpPr>
            <p:spPr>
              <a:xfrm>
                <a:off x="3374669" y="443226"/>
                <a:ext cx="2" cy="149805"/>
              </a:xfrm>
              <a:prstGeom prst="straightConnector1">
                <a:avLst/>
              </a:prstGeom>
              <a:noFill/>
              <a:ln w="19050" cap="flat" cmpd="sng" algn="ctr">
                <a:solidFill>
                  <a:srgbClr val="156082"/>
                </a:solidFill>
                <a:prstDash val="solid"/>
                <a:miter lim="800000"/>
                <a:tailEnd type="triangle"/>
              </a:ln>
              <a:effectLst/>
            </p:spPr>
          </p:cxnSp>
        </p:grpSp>
        <p:cxnSp>
          <p:nvCxnSpPr>
            <p:cNvPr id="45" name="Connector: Elbow 44">
              <a:extLst>
                <a:ext uri="{FF2B5EF4-FFF2-40B4-BE49-F238E27FC236}">
                  <a16:creationId xmlns:a16="http://schemas.microsoft.com/office/drawing/2014/main" id="{FF1B5409-048E-F76D-4DB8-9198695A7454}"/>
                </a:ext>
              </a:extLst>
            </p:cNvPr>
            <p:cNvCxnSpPr>
              <a:cxnSpLocks/>
              <a:stCxn id="27" idx="3"/>
              <a:endCxn id="30" idx="3"/>
            </p:cNvCxnSpPr>
            <p:nvPr/>
          </p:nvCxnSpPr>
          <p:spPr>
            <a:xfrm flipH="1">
              <a:off x="4170789" y="2101604"/>
              <a:ext cx="2063565" cy="2445982"/>
            </a:xfrm>
            <a:prstGeom prst="bentConnector3">
              <a:avLst>
                <a:gd name="adj1" fmla="val -13434"/>
              </a:avLst>
            </a:prstGeom>
            <a:noFill/>
            <a:ln w="19050" cap="flat" cmpd="sng" algn="ctr">
              <a:solidFill>
                <a:srgbClr val="156082"/>
              </a:solidFill>
              <a:prstDash val="solid"/>
              <a:miter lim="800000"/>
              <a:tailEnd type="triangle"/>
            </a:ln>
            <a:effectLst/>
          </p:spPr>
        </p:cxnSp>
      </p:grpSp>
      <p:sp>
        <p:nvSpPr>
          <p:cNvPr id="48" name="TextBox 47">
            <a:extLst>
              <a:ext uri="{FF2B5EF4-FFF2-40B4-BE49-F238E27FC236}">
                <a16:creationId xmlns:a16="http://schemas.microsoft.com/office/drawing/2014/main" id="{60BBB423-F26E-6CE8-5AB6-DD491B79E1C1}"/>
              </a:ext>
            </a:extLst>
          </p:cNvPr>
          <p:cNvSpPr txBox="1"/>
          <p:nvPr/>
        </p:nvSpPr>
        <p:spPr>
          <a:xfrm>
            <a:off x="646875" y="187404"/>
            <a:ext cx="2977141" cy="4768691"/>
          </a:xfrm>
          <a:prstGeom prst="roundRect">
            <a:avLst>
              <a:gd name="adj" fmla="val 7164"/>
            </a:avLst>
          </a:prstGeom>
          <a:solidFill>
            <a:schemeClr val="accent2"/>
          </a:solidFill>
        </p:spPr>
        <p:txBody>
          <a:bodyPr wrap="square">
            <a:spAutoFit/>
          </a:bodyPr>
          <a:lstStyle/>
          <a:p>
            <a:pPr algn="l">
              <a:spcBef>
                <a:spcPts val="1200"/>
              </a:spcBef>
              <a:spcAft>
                <a:spcPts val="1200"/>
              </a:spcAft>
              <a:buNone/>
            </a:pPr>
            <a:r>
              <a:rPr lang="en-GB" sz="950" b="1" i="0" dirty="0">
                <a:solidFill>
                  <a:schemeClr val="bg1"/>
                </a:solidFill>
                <a:effectLst/>
              </a:rPr>
              <a:t>This flowchart outlines the streamlined, multi-agency process for handling all new safeguarding referrals.</a:t>
            </a:r>
          </a:p>
          <a:p>
            <a:pPr algn="l"/>
            <a:r>
              <a:rPr lang="en-GB" sz="950" b="1" i="0" dirty="0">
                <a:solidFill>
                  <a:srgbClr val="0F1115"/>
                </a:solidFill>
                <a:effectLst/>
              </a:rPr>
              <a:t>Referral Received:</a:t>
            </a:r>
            <a:r>
              <a:rPr lang="en-GB" sz="950" b="0" i="0" dirty="0">
                <a:solidFill>
                  <a:srgbClr val="0F1115"/>
                </a:solidFill>
                <a:effectLst/>
              </a:rPr>
              <a:t> The process begins when a concern about a child's welfare is received. A MASH Team Manager immediately takes oversight, conducting a RAG (Red, Amber, Green) rating to prioritise the response and guide the next steps.</a:t>
            </a:r>
          </a:p>
          <a:p>
            <a:pPr algn="l">
              <a:spcBef>
                <a:spcPts val="450"/>
              </a:spcBef>
            </a:pPr>
            <a:r>
              <a:rPr lang="en-GB" sz="950" b="1" i="0" dirty="0">
                <a:solidFill>
                  <a:srgbClr val="0F1115"/>
                </a:solidFill>
                <a:effectLst/>
              </a:rPr>
              <a:t>Initial Triage &amp; Partner Checks:</a:t>
            </a:r>
            <a:r>
              <a:rPr lang="en-GB" sz="950" b="0" i="0" dirty="0">
                <a:solidFill>
                  <a:srgbClr val="0F1115"/>
                </a:solidFill>
                <a:effectLst/>
              </a:rPr>
              <a:t> Based on the initial RAG rating, the referral follows one of two paths. For some cases, a clear outcome like No Further Action (NFA) or signposting is identified immediately. For most, it moves to a full assessment, where confidential information checks are requested from partner agencies (like Police and Health) to build a complete risk picture.</a:t>
            </a:r>
          </a:p>
          <a:p>
            <a:pPr algn="l">
              <a:spcBef>
                <a:spcPts val="450"/>
              </a:spcBef>
            </a:pPr>
            <a:r>
              <a:rPr lang="en-GB" sz="950" b="1" i="0" dirty="0">
                <a:solidFill>
                  <a:srgbClr val="0F1115"/>
                </a:solidFill>
                <a:effectLst/>
              </a:rPr>
              <a:t>Decision &amp; Recommendation:</a:t>
            </a:r>
            <a:r>
              <a:rPr lang="en-GB" sz="950" b="0" i="0" dirty="0">
                <a:solidFill>
                  <a:srgbClr val="0F1115"/>
                </a:solidFill>
                <a:effectLst/>
              </a:rPr>
              <a:t> A Social Worker then analyses the gathered intelligence and makes a recommendation on the most appropriate support pathway. This receives final management oversight and a confirmed RAG rating to ensure consistency and accountability.</a:t>
            </a:r>
          </a:p>
          <a:p>
            <a:pPr algn="l">
              <a:spcBef>
                <a:spcPts val="450"/>
              </a:spcBef>
            </a:pPr>
            <a:r>
              <a:rPr lang="en-GB" sz="950" b="1" i="0" dirty="0">
                <a:solidFill>
                  <a:srgbClr val="0F1115"/>
                </a:solidFill>
                <a:effectLst/>
              </a:rPr>
              <a:t>Outcome &amp; Feedback:</a:t>
            </a:r>
            <a:r>
              <a:rPr lang="en-GB" sz="950" b="0" i="0" dirty="0">
                <a:solidFill>
                  <a:srgbClr val="0F1115"/>
                </a:solidFill>
                <a:effectLst/>
              </a:rPr>
              <a:t> The process concludes with a clear decision, which could range from closing the case (NFA) and promoting Early Help, to escalating to a Social Work Assessment or a Child Protection Strategy Meeting. Crucially, feedback is provided to the original referrer within 24 hours of the decision, ensuring a transparent and collaborative loop.</a:t>
            </a:r>
          </a:p>
        </p:txBody>
      </p:sp>
      <p:sp>
        <p:nvSpPr>
          <p:cNvPr id="49" name="Title 1">
            <a:extLst>
              <a:ext uri="{FF2B5EF4-FFF2-40B4-BE49-F238E27FC236}">
                <a16:creationId xmlns:a16="http://schemas.microsoft.com/office/drawing/2014/main" id="{8E9062F1-C952-5DDD-86FB-03458744F9B3}"/>
              </a:ext>
            </a:extLst>
          </p:cNvPr>
          <p:cNvSpPr txBox="1">
            <a:spLocks/>
          </p:cNvSpPr>
          <p:nvPr/>
        </p:nvSpPr>
        <p:spPr>
          <a:xfrm rot="16200000">
            <a:off x="-1974149" y="2151586"/>
            <a:ext cx="4767197" cy="57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700" dirty="0">
                <a:solidFill>
                  <a:schemeClr val="bg1"/>
                </a:solidFill>
              </a:rPr>
              <a:t>What happens next?</a:t>
            </a:r>
          </a:p>
        </p:txBody>
      </p:sp>
    </p:spTree>
    <p:extLst>
      <p:ext uri="{BB962C8B-B14F-4D97-AF65-F5344CB8AC3E}">
        <p14:creationId xmlns:p14="http://schemas.microsoft.com/office/powerpoint/2010/main" val="1785604685"/>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08753F3-FB1E-6F98-4748-5F45B747CD03}"/>
              </a:ext>
            </a:extLst>
          </p:cNvPr>
          <p:cNvGrpSpPr/>
          <p:nvPr/>
        </p:nvGrpSpPr>
        <p:grpSpPr>
          <a:xfrm>
            <a:off x="1060747" y="1129441"/>
            <a:ext cx="7378886" cy="3702299"/>
            <a:chOff x="1060747" y="1129441"/>
            <a:chExt cx="7378886" cy="3702299"/>
          </a:xfrm>
        </p:grpSpPr>
        <p:cxnSp>
          <p:nvCxnSpPr>
            <p:cNvPr id="28" name="Straight Connector 27">
              <a:extLst>
                <a:ext uri="{FF2B5EF4-FFF2-40B4-BE49-F238E27FC236}">
                  <a16:creationId xmlns:a16="http://schemas.microsoft.com/office/drawing/2014/main" id="{9A060143-5D5B-EBB1-EDCF-D905847957C5}"/>
                </a:ext>
              </a:extLst>
            </p:cNvPr>
            <p:cNvCxnSpPr>
              <a:cxnSpLocks/>
              <a:stCxn id="14" idx="3"/>
            </p:cNvCxnSpPr>
            <p:nvPr/>
          </p:nvCxnSpPr>
          <p:spPr>
            <a:xfrm>
              <a:off x="1781803" y="4556889"/>
              <a:ext cx="252000" cy="0"/>
            </a:xfrm>
            <a:prstGeom prst="line">
              <a:avLst/>
            </a:prstGeom>
            <a:ln w="57150">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DC9881-36DB-E215-D2BC-754E86E918E3}"/>
                </a:ext>
              </a:extLst>
            </p:cNvPr>
            <p:cNvCxnSpPr>
              <a:cxnSpLocks/>
              <a:stCxn id="10" idx="3"/>
            </p:cNvCxnSpPr>
            <p:nvPr/>
          </p:nvCxnSpPr>
          <p:spPr>
            <a:xfrm>
              <a:off x="1781803" y="3901865"/>
              <a:ext cx="252000" cy="0"/>
            </a:xfrm>
            <a:prstGeom prst="line">
              <a:avLst/>
            </a:prstGeom>
            <a:ln w="57150">
              <a:gradFill>
                <a:gsLst>
                  <a:gs pos="0">
                    <a:srgbClr val="FF9933"/>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AF934C-975D-2772-C93F-AADFE5DCBA27}"/>
                </a:ext>
              </a:extLst>
            </p:cNvPr>
            <p:cNvCxnSpPr>
              <a:cxnSpLocks/>
              <a:stCxn id="2" idx="3"/>
              <a:endCxn id="6" idx="1"/>
            </p:cNvCxnSpPr>
            <p:nvPr/>
          </p:nvCxnSpPr>
          <p:spPr>
            <a:xfrm flipV="1">
              <a:off x="1781803" y="2897341"/>
              <a:ext cx="231240" cy="1"/>
            </a:xfrm>
            <a:prstGeom prst="line">
              <a:avLst/>
            </a:prstGeom>
            <a:ln w="57150">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E013F1-617A-185F-4A25-839636BC9899}"/>
                </a:ext>
              </a:extLst>
            </p:cNvPr>
            <p:cNvCxnSpPr>
              <a:cxnSpLocks/>
              <a:stCxn id="13" idx="3"/>
              <a:endCxn id="8" idx="1"/>
            </p:cNvCxnSpPr>
            <p:nvPr/>
          </p:nvCxnSpPr>
          <p:spPr>
            <a:xfrm>
              <a:off x="1781803" y="1669441"/>
              <a:ext cx="231242" cy="0"/>
            </a:xfrm>
            <a:prstGeom prst="line">
              <a:avLst/>
            </a:prstGeom>
            <a:ln w="57150">
              <a:gradFill>
                <a:gsLst>
                  <a:gs pos="0">
                    <a:schemeClr val="bg1"/>
                  </a:gs>
                  <a:gs pos="100000">
                    <a:srgbClr val="00B0F0"/>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625E83A-40D7-C0CC-C875-6DF676D4128C}"/>
                </a:ext>
              </a:extLst>
            </p:cNvPr>
            <p:cNvSpPr/>
            <p:nvPr/>
          </p:nvSpPr>
          <p:spPr>
            <a:xfrm>
              <a:off x="1060747" y="4306039"/>
              <a:ext cx="721056" cy="501699"/>
            </a:xfrm>
            <a:prstGeom prst="roundRect">
              <a:avLst>
                <a:gd name="adj" fmla="val 8556"/>
              </a:avLst>
            </a:prstGeom>
            <a:solidFill>
              <a:srgbClr val="C00000"/>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numCol="2" rtlCol="0" anchor="ctr" anchorCtr="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endParaRPr lang="en-GB" sz="1200" dirty="0">
                <a:solidFill>
                  <a:sysClr val="windowText" lastClr="000000"/>
                </a:solidFill>
              </a:endParaRPr>
            </a:p>
          </p:txBody>
        </p:sp>
        <p:sp>
          <p:nvSpPr>
            <p:cNvPr id="13" name="Rectangle: Rounded Corners 12">
              <a:extLst>
                <a:ext uri="{FF2B5EF4-FFF2-40B4-BE49-F238E27FC236}">
                  <a16:creationId xmlns:a16="http://schemas.microsoft.com/office/drawing/2014/main" id="{A9505346-2364-8BC2-FED9-406BEC090402}"/>
                </a:ext>
              </a:extLst>
            </p:cNvPr>
            <p:cNvSpPr/>
            <p:nvPr/>
          </p:nvSpPr>
          <p:spPr>
            <a:xfrm>
              <a:off x="1060747" y="1129441"/>
              <a:ext cx="721056" cy="1080000"/>
            </a:xfrm>
            <a:prstGeom prst="roundRect">
              <a:avLst>
                <a:gd name="adj" fmla="val 8556"/>
              </a:avLst>
            </a:prstGeom>
            <a:solidFill>
              <a:srgbClr val="00B0F0"/>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0" bIns="36000" numCol="2" rtlCol="0" anchor="ctr" anchorCtr="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endParaRPr lang="en-GB" sz="1200" dirty="0">
                <a:solidFill>
                  <a:sysClr val="windowText" lastClr="000000"/>
                </a:solidFill>
              </a:endParaRPr>
            </a:p>
          </p:txBody>
        </p:sp>
        <p:sp>
          <p:nvSpPr>
            <p:cNvPr id="10" name="Rectangle: Rounded Corners 9">
              <a:extLst>
                <a:ext uri="{FF2B5EF4-FFF2-40B4-BE49-F238E27FC236}">
                  <a16:creationId xmlns:a16="http://schemas.microsoft.com/office/drawing/2014/main" id="{982172A7-9292-FB51-DE2A-DDD01601C9E3}"/>
                </a:ext>
              </a:extLst>
            </p:cNvPr>
            <p:cNvSpPr/>
            <p:nvPr/>
          </p:nvSpPr>
          <p:spPr>
            <a:xfrm>
              <a:off x="1060747" y="3620690"/>
              <a:ext cx="721056" cy="562349"/>
            </a:xfrm>
            <a:prstGeom prst="roundRect">
              <a:avLst>
                <a:gd name="adj" fmla="val 8556"/>
              </a:avLst>
            </a:prstGeom>
            <a:solidFill>
              <a:srgbClr val="FF9933"/>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numCol="2" rtlCol="0" anchor="ctr" anchorCtr="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endParaRPr lang="en-GB" sz="1200" dirty="0">
                <a:solidFill>
                  <a:sysClr val="windowText" lastClr="000000"/>
                </a:solidFill>
              </a:endParaRPr>
            </a:p>
          </p:txBody>
        </p:sp>
        <p:sp>
          <p:nvSpPr>
            <p:cNvPr id="2" name="Rectangle: Rounded Corners 1">
              <a:extLst>
                <a:ext uri="{FF2B5EF4-FFF2-40B4-BE49-F238E27FC236}">
                  <a16:creationId xmlns:a16="http://schemas.microsoft.com/office/drawing/2014/main" id="{C75B05BE-6847-F65D-39CB-DEAB3625F16F}"/>
                </a:ext>
              </a:extLst>
            </p:cNvPr>
            <p:cNvSpPr/>
            <p:nvPr/>
          </p:nvSpPr>
          <p:spPr>
            <a:xfrm>
              <a:off x="1060747" y="2296993"/>
              <a:ext cx="721056" cy="1200697"/>
            </a:xfrm>
            <a:prstGeom prst="roundRect">
              <a:avLst>
                <a:gd name="adj" fmla="val 8556"/>
              </a:avLst>
            </a:prstGeom>
            <a:solidFill>
              <a:srgbClr val="00B050"/>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numCol="2" rtlCol="0" anchor="ctr" anchorCtr="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endParaRPr lang="en-GB" sz="1200" dirty="0">
                <a:solidFill>
                  <a:sysClr val="windowText" lastClr="000000"/>
                </a:solidFill>
              </a:endParaRPr>
            </a:p>
          </p:txBody>
        </p:sp>
        <p:sp>
          <p:nvSpPr>
            <p:cNvPr id="18" name="TextBox 17">
              <a:extLst>
                <a:ext uri="{FF2B5EF4-FFF2-40B4-BE49-F238E27FC236}">
                  <a16:creationId xmlns:a16="http://schemas.microsoft.com/office/drawing/2014/main" id="{23F96460-41B6-5B56-4447-2C706EBE2909}"/>
                </a:ext>
              </a:extLst>
            </p:cNvPr>
            <p:cNvSpPr txBox="1"/>
            <p:nvPr/>
          </p:nvSpPr>
          <p:spPr>
            <a:xfrm>
              <a:off x="1089965" y="4308520"/>
              <a:ext cx="662687" cy="523220"/>
            </a:xfrm>
            <a:prstGeom prst="rect">
              <a:avLst/>
            </a:prstGeom>
            <a:noFill/>
          </p:spPr>
          <p:txBody>
            <a:bodyPr wrap="square" rtlCol="0">
              <a:spAutoFit/>
            </a:bodyPr>
            <a:lstStyle/>
            <a:p>
              <a:pPr algn="ctr"/>
              <a:r>
                <a:rPr lang="en-GB" sz="1400" b="1" dirty="0"/>
                <a:t>Level 4</a:t>
              </a:r>
            </a:p>
          </p:txBody>
        </p:sp>
        <p:sp>
          <p:nvSpPr>
            <p:cNvPr id="17" name="TextBox 16">
              <a:extLst>
                <a:ext uri="{FF2B5EF4-FFF2-40B4-BE49-F238E27FC236}">
                  <a16:creationId xmlns:a16="http://schemas.microsoft.com/office/drawing/2014/main" id="{2B30BAB0-37A6-443F-FB60-6636CE54AFFC}"/>
                </a:ext>
              </a:extLst>
            </p:cNvPr>
            <p:cNvSpPr txBox="1"/>
            <p:nvPr/>
          </p:nvSpPr>
          <p:spPr>
            <a:xfrm>
              <a:off x="1087693" y="3630679"/>
              <a:ext cx="662687" cy="523220"/>
            </a:xfrm>
            <a:prstGeom prst="rect">
              <a:avLst/>
            </a:prstGeom>
            <a:noFill/>
          </p:spPr>
          <p:txBody>
            <a:bodyPr wrap="square" rtlCol="0">
              <a:spAutoFit/>
            </a:bodyPr>
            <a:lstStyle/>
            <a:p>
              <a:pPr algn="ctr"/>
              <a:r>
                <a:rPr lang="en-GB" sz="1400" b="1" dirty="0"/>
                <a:t>Level 3</a:t>
              </a:r>
            </a:p>
          </p:txBody>
        </p:sp>
        <p:sp>
          <p:nvSpPr>
            <p:cNvPr id="16" name="TextBox 15">
              <a:extLst>
                <a:ext uri="{FF2B5EF4-FFF2-40B4-BE49-F238E27FC236}">
                  <a16:creationId xmlns:a16="http://schemas.microsoft.com/office/drawing/2014/main" id="{D9498CA0-4F74-3F68-4B29-9097626139AE}"/>
                </a:ext>
              </a:extLst>
            </p:cNvPr>
            <p:cNvSpPr txBox="1"/>
            <p:nvPr/>
          </p:nvSpPr>
          <p:spPr>
            <a:xfrm>
              <a:off x="1081988" y="2629383"/>
              <a:ext cx="662687" cy="523220"/>
            </a:xfrm>
            <a:prstGeom prst="rect">
              <a:avLst/>
            </a:prstGeom>
            <a:noFill/>
          </p:spPr>
          <p:txBody>
            <a:bodyPr wrap="square" rtlCol="0">
              <a:spAutoFit/>
            </a:bodyPr>
            <a:lstStyle/>
            <a:p>
              <a:pPr algn="ctr"/>
              <a:r>
                <a:rPr lang="en-GB" sz="1400" b="1" dirty="0"/>
                <a:t>Level 2</a:t>
              </a:r>
            </a:p>
          </p:txBody>
        </p:sp>
        <p:sp>
          <p:nvSpPr>
            <p:cNvPr id="15" name="TextBox 14">
              <a:extLst>
                <a:ext uri="{FF2B5EF4-FFF2-40B4-BE49-F238E27FC236}">
                  <a16:creationId xmlns:a16="http://schemas.microsoft.com/office/drawing/2014/main" id="{33B9B19C-6F26-EC40-38CF-6CF24EDCDD6C}"/>
                </a:ext>
              </a:extLst>
            </p:cNvPr>
            <p:cNvSpPr txBox="1"/>
            <p:nvPr/>
          </p:nvSpPr>
          <p:spPr>
            <a:xfrm>
              <a:off x="1089931" y="1450663"/>
              <a:ext cx="662687" cy="523220"/>
            </a:xfrm>
            <a:prstGeom prst="rect">
              <a:avLst/>
            </a:prstGeom>
            <a:noFill/>
          </p:spPr>
          <p:txBody>
            <a:bodyPr wrap="square" rtlCol="0">
              <a:spAutoFit/>
            </a:bodyPr>
            <a:lstStyle/>
            <a:p>
              <a:pPr algn="ctr"/>
              <a:r>
                <a:rPr lang="en-GB" sz="1400" b="1" dirty="0"/>
                <a:t>Level 1</a:t>
              </a:r>
            </a:p>
          </p:txBody>
        </p:sp>
        <p:sp>
          <p:nvSpPr>
            <p:cNvPr id="8" name="Rectangle: Rounded Corners 7">
              <a:extLst>
                <a:ext uri="{FF2B5EF4-FFF2-40B4-BE49-F238E27FC236}">
                  <a16:creationId xmlns:a16="http://schemas.microsoft.com/office/drawing/2014/main" id="{5A3F288E-9BDB-1FC4-7F5D-456E9E9590B4}"/>
                </a:ext>
              </a:extLst>
            </p:cNvPr>
            <p:cNvSpPr/>
            <p:nvPr/>
          </p:nvSpPr>
          <p:spPr>
            <a:xfrm>
              <a:off x="2013045" y="1129441"/>
              <a:ext cx="6426588" cy="1080000"/>
            </a:xfrm>
            <a:prstGeom prst="roundRect">
              <a:avLst>
                <a:gd name="adj" fmla="val 3516"/>
              </a:avLst>
            </a:prstGeom>
            <a:solidFill>
              <a:schemeClr val="bg1"/>
            </a:solidFill>
            <a:ln w="19050">
              <a:solidFill>
                <a:srgbClr val="002060"/>
              </a:solidFill>
              <a:extLst>
                <a:ext uri="{C807C97D-BFC1-408E-A445-0C87EB9F89A2}">
                  <ask:lineSketchStyleProps xmlns:ask="http://schemas.microsoft.com/office/drawing/2018/sketchyshapes" sd="1219033472">
                    <a:custGeom>
                      <a:avLst/>
                      <a:gdLst>
                        <a:gd name="connsiteX0" fmla="*/ 0 w 4177271"/>
                        <a:gd name="connsiteY0" fmla="*/ 507805 h 3046772"/>
                        <a:gd name="connsiteX1" fmla="*/ 507805 w 4177271"/>
                        <a:gd name="connsiteY1" fmla="*/ 0 h 3046772"/>
                        <a:gd name="connsiteX2" fmla="*/ 1066365 w 4177271"/>
                        <a:gd name="connsiteY2" fmla="*/ 0 h 3046772"/>
                        <a:gd name="connsiteX3" fmla="*/ 1530075 w 4177271"/>
                        <a:gd name="connsiteY3" fmla="*/ 0 h 3046772"/>
                        <a:gd name="connsiteX4" fmla="*/ 2088636 w 4177271"/>
                        <a:gd name="connsiteY4" fmla="*/ 0 h 3046772"/>
                        <a:gd name="connsiteX5" fmla="*/ 2520729 w 4177271"/>
                        <a:gd name="connsiteY5" fmla="*/ 0 h 3046772"/>
                        <a:gd name="connsiteX6" fmla="*/ 3079289 w 4177271"/>
                        <a:gd name="connsiteY6" fmla="*/ 0 h 3046772"/>
                        <a:gd name="connsiteX7" fmla="*/ 3669466 w 4177271"/>
                        <a:gd name="connsiteY7" fmla="*/ 0 h 3046772"/>
                        <a:gd name="connsiteX8" fmla="*/ 4177271 w 4177271"/>
                        <a:gd name="connsiteY8" fmla="*/ 507805 h 3046772"/>
                        <a:gd name="connsiteX9" fmla="*/ 4177271 w 4177271"/>
                        <a:gd name="connsiteY9" fmla="*/ 1056219 h 3046772"/>
                        <a:gd name="connsiteX10" fmla="*/ 4177271 w 4177271"/>
                        <a:gd name="connsiteY10" fmla="*/ 1523386 h 3046772"/>
                        <a:gd name="connsiteX11" fmla="*/ 4177271 w 4177271"/>
                        <a:gd name="connsiteY11" fmla="*/ 1970242 h 3046772"/>
                        <a:gd name="connsiteX12" fmla="*/ 4177271 w 4177271"/>
                        <a:gd name="connsiteY12" fmla="*/ 2538967 h 3046772"/>
                        <a:gd name="connsiteX13" fmla="*/ 3669466 w 4177271"/>
                        <a:gd name="connsiteY13" fmla="*/ 3046772 h 3046772"/>
                        <a:gd name="connsiteX14" fmla="*/ 3237372 w 4177271"/>
                        <a:gd name="connsiteY14" fmla="*/ 3046772 h 3046772"/>
                        <a:gd name="connsiteX15" fmla="*/ 2647196 w 4177271"/>
                        <a:gd name="connsiteY15" fmla="*/ 3046772 h 3046772"/>
                        <a:gd name="connsiteX16" fmla="*/ 2120252 w 4177271"/>
                        <a:gd name="connsiteY16" fmla="*/ 3046772 h 3046772"/>
                        <a:gd name="connsiteX17" fmla="*/ 1530075 w 4177271"/>
                        <a:gd name="connsiteY17" fmla="*/ 3046772 h 3046772"/>
                        <a:gd name="connsiteX18" fmla="*/ 971515 w 4177271"/>
                        <a:gd name="connsiteY18" fmla="*/ 3046772 h 3046772"/>
                        <a:gd name="connsiteX19" fmla="*/ 507805 w 4177271"/>
                        <a:gd name="connsiteY19" fmla="*/ 3046772 h 3046772"/>
                        <a:gd name="connsiteX20" fmla="*/ 0 w 4177271"/>
                        <a:gd name="connsiteY20" fmla="*/ 2538967 h 3046772"/>
                        <a:gd name="connsiteX21" fmla="*/ 0 w 4177271"/>
                        <a:gd name="connsiteY21" fmla="*/ 2051488 h 3046772"/>
                        <a:gd name="connsiteX22" fmla="*/ 0 w 4177271"/>
                        <a:gd name="connsiteY22" fmla="*/ 1604632 h 3046772"/>
                        <a:gd name="connsiteX23" fmla="*/ 0 w 4177271"/>
                        <a:gd name="connsiteY23" fmla="*/ 1056219 h 3046772"/>
                        <a:gd name="connsiteX24" fmla="*/ 0 w 4177271"/>
                        <a:gd name="connsiteY24" fmla="*/ 507805 h 304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77271" h="3046772" fill="none" extrusionOk="0">
                          <a:moveTo>
                            <a:pt x="0" y="507805"/>
                          </a:moveTo>
                          <a:cubicBezTo>
                            <a:pt x="-29128" y="285825"/>
                            <a:pt x="184073" y="-57425"/>
                            <a:pt x="507805" y="0"/>
                          </a:cubicBezTo>
                          <a:cubicBezTo>
                            <a:pt x="664110" y="-13166"/>
                            <a:pt x="906847" y="7380"/>
                            <a:pt x="1066365" y="0"/>
                          </a:cubicBezTo>
                          <a:cubicBezTo>
                            <a:pt x="1225883" y="-7380"/>
                            <a:pt x="1316774" y="10441"/>
                            <a:pt x="1530075" y="0"/>
                          </a:cubicBezTo>
                          <a:cubicBezTo>
                            <a:pt x="1743376" y="-10441"/>
                            <a:pt x="1882293" y="13260"/>
                            <a:pt x="2088636" y="0"/>
                          </a:cubicBezTo>
                          <a:cubicBezTo>
                            <a:pt x="2294979" y="-13260"/>
                            <a:pt x="2405196" y="21990"/>
                            <a:pt x="2520729" y="0"/>
                          </a:cubicBezTo>
                          <a:cubicBezTo>
                            <a:pt x="2636262" y="-21990"/>
                            <a:pt x="2934990" y="25914"/>
                            <a:pt x="3079289" y="0"/>
                          </a:cubicBezTo>
                          <a:cubicBezTo>
                            <a:pt x="3223588" y="-25914"/>
                            <a:pt x="3388282" y="11034"/>
                            <a:pt x="3669466" y="0"/>
                          </a:cubicBezTo>
                          <a:cubicBezTo>
                            <a:pt x="3936337" y="7616"/>
                            <a:pt x="4188720" y="258373"/>
                            <a:pt x="4177271" y="507805"/>
                          </a:cubicBezTo>
                          <a:cubicBezTo>
                            <a:pt x="4182342" y="703886"/>
                            <a:pt x="4118927" y="916209"/>
                            <a:pt x="4177271" y="1056219"/>
                          </a:cubicBezTo>
                          <a:cubicBezTo>
                            <a:pt x="4235615" y="1196229"/>
                            <a:pt x="4143182" y="1390778"/>
                            <a:pt x="4177271" y="1523386"/>
                          </a:cubicBezTo>
                          <a:cubicBezTo>
                            <a:pt x="4211360" y="1655994"/>
                            <a:pt x="4145989" y="1863719"/>
                            <a:pt x="4177271" y="1970242"/>
                          </a:cubicBezTo>
                          <a:cubicBezTo>
                            <a:pt x="4208553" y="2076765"/>
                            <a:pt x="4153169" y="2361366"/>
                            <a:pt x="4177271" y="2538967"/>
                          </a:cubicBezTo>
                          <a:cubicBezTo>
                            <a:pt x="4191381" y="2853909"/>
                            <a:pt x="3983718" y="3080208"/>
                            <a:pt x="3669466" y="3046772"/>
                          </a:cubicBezTo>
                          <a:cubicBezTo>
                            <a:pt x="3516852" y="3064209"/>
                            <a:pt x="3334993" y="3046350"/>
                            <a:pt x="3237372" y="3046772"/>
                          </a:cubicBezTo>
                          <a:cubicBezTo>
                            <a:pt x="3139751" y="3047194"/>
                            <a:pt x="2875001" y="3022149"/>
                            <a:pt x="2647196" y="3046772"/>
                          </a:cubicBezTo>
                          <a:cubicBezTo>
                            <a:pt x="2419391" y="3071395"/>
                            <a:pt x="2254772" y="3038987"/>
                            <a:pt x="2120252" y="3046772"/>
                          </a:cubicBezTo>
                          <a:cubicBezTo>
                            <a:pt x="1985732" y="3054557"/>
                            <a:pt x="1700527" y="3012063"/>
                            <a:pt x="1530075" y="3046772"/>
                          </a:cubicBezTo>
                          <a:cubicBezTo>
                            <a:pt x="1359623" y="3081481"/>
                            <a:pt x="1239749" y="2992271"/>
                            <a:pt x="971515" y="3046772"/>
                          </a:cubicBezTo>
                          <a:cubicBezTo>
                            <a:pt x="703281" y="3101273"/>
                            <a:pt x="630119" y="3016203"/>
                            <a:pt x="507805" y="3046772"/>
                          </a:cubicBezTo>
                          <a:cubicBezTo>
                            <a:pt x="233301" y="3047792"/>
                            <a:pt x="-15147" y="2824962"/>
                            <a:pt x="0" y="2538967"/>
                          </a:cubicBezTo>
                          <a:cubicBezTo>
                            <a:pt x="-954" y="2347275"/>
                            <a:pt x="26379" y="2291574"/>
                            <a:pt x="0" y="2051488"/>
                          </a:cubicBezTo>
                          <a:cubicBezTo>
                            <a:pt x="-26379" y="1811402"/>
                            <a:pt x="774" y="1777923"/>
                            <a:pt x="0" y="1604632"/>
                          </a:cubicBezTo>
                          <a:cubicBezTo>
                            <a:pt x="-774" y="1431341"/>
                            <a:pt x="41197" y="1168701"/>
                            <a:pt x="0" y="1056219"/>
                          </a:cubicBezTo>
                          <a:cubicBezTo>
                            <a:pt x="-41197" y="943737"/>
                            <a:pt x="54964" y="707693"/>
                            <a:pt x="0" y="507805"/>
                          </a:cubicBezTo>
                          <a:close/>
                        </a:path>
                        <a:path w="4177271" h="3046772" stroke="0" extrusionOk="0">
                          <a:moveTo>
                            <a:pt x="0" y="507805"/>
                          </a:moveTo>
                          <a:cubicBezTo>
                            <a:pt x="-17971" y="216267"/>
                            <a:pt x="153359" y="27771"/>
                            <a:pt x="507805" y="0"/>
                          </a:cubicBezTo>
                          <a:cubicBezTo>
                            <a:pt x="731728" y="-44041"/>
                            <a:pt x="878999" y="69170"/>
                            <a:pt x="1097982" y="0"/>
                          </a:cubicBezTo>
                          <a:cubicBezTo>
                            <a:pt x="1316965" y="-69170"/>
                            <a:pt x="1411028" y="56747"/>
                            <a:pt x="1593309" y="0"/>
                          </a:cubicBezTo>
                          <a:cubicBezTo>
                            <a:pt x="1775590" y="-56747"/>
                            <a:pt x="1942313" y="24229"/>
                            <a:pt x="2057019" y="0"/>
                          </a:cubicBezTo>
                          <a:cubicBezTo>
                            <a:pt x="2171725" y="-24229"/>
                            <a:pt x="2449557" y="55475"/>
                            <a:pt x="2615579" y="0"/>
                          </a:cubicBezTo>
                          <a:cubicBezTo>
                            <a:pt x="2781601" y="-55475"/>
                            <a:pt x="2867564" y="50952"/>
                            <a:pt x="3110906" y="0"/>
                          </a:cubicBezTo>
                          <a:cubicBezTo>
                            <a:pt x="3354248" y="-50952"/>
                            <a:pt x="3508251" y="1002"/>
                            <a:pt x="3669466" y="0"/>
                          </a:cubicBezTo>
                          <a:cubicBezTo>
                            <a:pt x="3946906" y="-28737"/>
                            <a:pt x="4169932" y="237551"/>
                            <a:pt x="4177271" y="507805"/>
                          </a:cubicBezTo>
                          <a:cubicBezTo>
                            <a:pt x="4177600" y="646783"/>
                            <a:pt x="4134984" y="833728"/>
                            <a:pt x="4177271" y="974972"/>
                          </a:cubicBezTo>
                          <a:cubicBezTo>
                            <a:pt x="4219558" y="1116216"/>
                            <a:pt x="4120083" y="1309762"/>
                            <a:pt x="4177271" y="1482763"/>
                          </a:cubicBezTo>
                          <a:cubicBezTo>
                            <a:pt x="4234459" y="1655764"/>
                            <a:pt x="4130968" y="1767012"/>
                            <a:pt x="4177271" y="1990553"/>
                          </a:cubicBezTo>
                          <a:cubicBezTo>
                            <a:pt x="4223574" y="2214094"/>
                            <a:pt x="4167202" y="2407468"/>
                            <a:pt x="4177271" y="2538967"/>
                          </a:cubicBezTo>
                          <a:cubicBezTo>
                            <a:pt x="4197257" y="2843901"/>
                            <a:pt x="3998583" y="3004164"/>
                            <a:pt x="3669466" y="3046772"/>
                          </a:cubicBezTo>
                          <a:cubicBezTo>
                            <a:pt x="3473618" y="3093749"/>
                            <a:pt x="3355404" y="3046472"/>
                            <a:pt x="3142523" y="3046772"/>
                          </a:cubicBezTo>
                          <a:cubicBezTo>
                            <a:pt x="2929642" y="3047072"/>
                            <a:pt x="2740202" y="3035550"/>
                            <a:pt x="2615579" y="3046772"/>
                          </a:cubicBezTo>
                          <a:cubicBezTo>
                            <a:pt x="2490956" y="3057994"/>
                            <a:pt x="2317384" y="3034292"/>
                            <a:pt x="2025402" y="3046772"/>
                          </a:cubicBezTo>
                          <a:cubicBezTo>
                            <a:pt x="1733420" y="3059252"/>
                            <a:pt x="1754885" y="2988476"/>
                            <a:pt x="1498459" y="3046772"/>
                          </a:cubicBezTo>
                          <a:cubicBezTo>
                            <a:pt x="1242033" y="3105068"/>
                            <a:pt x="1248412" y="3002992"/>
                            <a:pt x="1066365" y="3046772"/>
                          </a:cubicBezTo>
                          <a:cubicBezTo>
                            <a:pt x="884318" y="3090552"/>
                            <a:pt x="691037" y="2987999"/>
                            <a:pt x="507805" y="3046772"/>
                          </a:cubicBezTo>
                          <a:cubicBezTo>
                            <a:pt x="293704" y="3007414"/>
                            <a:pt x="-17855" y="2847766"/>
                            <a:pt x="0" y="2538967"/>
                          </a:cubicBezTo>
                          <a:cubicBezTo>
                            <a:pt x="-16917" y="2320684"/>
                            <a:pt x="17096" y="2253868"/>
                            <a:pt x="0" y="2051488"/>
                          </a:cubicBezTo>
                          <a:cubicBezTo>
                            <a:pt x="-17096" y="1849108"/>
                            <a:pt x="44253" y="1758339"/>
                            <a:pt x="0" y="1543698"/>
                          </a:cubicBezTo>
                          <a:cubicBezTo>
                            <a:pt x="-44253" y="1329057"/>
                            <a:pt x="3405" y="1275220"/>
                            <a:pt x="0" y="1096842"/>
                          </a:cubicBezTo>
                          <a:cubicBezTo>
                            <a:pt x="-3405" y="918464"/>
                            <a:pt x="37887" y="700549"/>
                            <a:pt x="0" y="50780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en-GB" sz="1200" b="1" dirty="0">
                  <a:solidFill>
                    <a:schemeClr val="tx1"/>
                  </a:solidFill>
                </a:rPr>
                <a:t>INFORMATION, ADVICE &amp; GUIDANCE ‘IAG’</a:t>
              </a:r>
            </a:p>
            <a:p>
              <a:pPr lvl="0" algn="l"/>
              <a:r>
                <a:rPr lang="en-GB" sz="1200" dirty="0">
                  <a:solidFill>
                    <a:schemeClr val="tx1"/>
                  </a:solidFill>
                </a:rPr>
                <a:t>In some cases, </a:t>
              </a:r>
              <a:r>
                <a:rPr lang="en-GB" sz="1200" b="1" dirty="0">
                  <a:solidFill>
                    <a:schemeClr val="tx1"/>
                  </a:solidFill>
                </a:rPr>
                <a:t>no further action </a:t>
              </a:r>
              <a:r>
                <a:rPr lang="en-GB" sz="1200" dirty="0">
                  <a:solidFill>
                    <a:schemeClr val="tx1"/>
                  </a:solidFill>
                </a:rPr>
                <a:t>is stated when providing referrer feedback. These cases have still been through the MASH pathway; however, support has been identified in the community, and the information and advice has been shared with the family and the referrer. For example, children’s centre, FJC and signposting to universal and targeted.</a:t>
              </a:r>
            </a:p>
          </p:txBody>
        </p:sp>
        <p:sp>
          <p:nvSpPr>
            <p:cNvPr id="7" name="Rectangle: Rounded Corners 6">
              <a:extLst>
                <a:ext uri="{FF2B5EF4-FFF2-40B4-BE49-F238E27FC236}">
                  <a16:creationId xmlns:a16="http://schemas.microsoft.com/office/drawing/2014/main" id="{01E3BCBB-C3FB-05EE-3BDB-828C6E2959D6}"/>
                </a:ext>
              </a:extLst>
            </p:cNvPr>
            <p:cNvSpPr/>
            <p:nvPr/>
          </p:nvSpPr>
          <p:spPr>
            <a:xfrm>
              <a:off x="2013044" y="3620690"/>
              <a:ext cx="6426589" cy="1188000"/>
            </a:xfrm>
            <a:prstGeom prst="roundRect">
              <a:avLst>
                <a:gd name="adj" fmla="val 4787"/>
              </a:avLst>
            </a:prstGeom>
            <a:solidFill>
              <a:schemeClr val="tx2"/>
            </a:solidFill>
            <a:ln>
              <a:noFill/>
              <a:extLst>
                <a:ext uri="{C807C97D-BFC1-408E-A445-0C87EB9F89A2}">
                  <ask:lineSketchStyleProps xmlns:ask="http://schemas.microsoft.com/office/drawing/2018/sketchyshapes" sd="1219033472">
                    <a:custGeom>
                      <a:avLst/>
                      <a:gdLst>
                        <a:gd name="connsiteX0" fmla="*/ 0 w 3311618"/>
                        <a:gd name="connsiteY0" fmla="*/ 551947 h 4189372"/>
                        <a:gd name="connsiteX1" fmla="*/ 551947 w 3311618"/>
                        <a:gd name="connsiteY1" fmla="*/ 0 h 4189372"/>
                        <a:gd name="connsiteX2" fmla="*/ 1125955 w 3311618"/>
                        <a:gd name="connsiteY2" fmla="*/ 0 h 4189372"/>
                        <a:gd name="connsiteX3" fmla="*/ 1633732 w 3311618"/>
                        <a:gd name="connsiteY3" fmla="*/ 0 h 4189372"/>
                        <a:gd name="connsiteX4" fmla="*/ 2207740 w 3311618"/>
                        <a:gd name="connsiteY4" fmla="*/ 0 h 4189372"/>
                        <a:gd name="connsiteX5" fmla="*/ 2759671 w 3311618"/>
                        <a:gd name="connsiteY5" fmla="*/ 0 h 4189372"/>
                        <a:gd name="connsiteX6" fmla="*/ 3311618 w 3311618"/>
                        <a:gd name="connsiteY6" fmla="*/ 551947 h 4189372"/>
                        <a:gd name="connsiteX7" fmla="*/ 3311618 w 3311618"/>
                        <a:gd name="connsiteY7" fmla="*/ 1035339 h 4189372"/>
                        <a:gd name="connsiteX8" fmla="*/ 3311618 w 3311618"/>
                        <a:gd name="connsiteY8" fmla="*/ 1487875 h 4189372"/>
                        <a:gd name="connsiteX9" fmla="*/ 3311618 w 3311618"/>
                        <a:gd name="connsiteY9" fmla="*/ 2032976 h 4189372"/>
                        <a:gd name="connsiteX10" fmla="*/ 3311618 w 3311618"/>
                        <a:gd name="connsiteY10" fmla="*/ 2485513 h 4189372"/>
                        <a:gd name="connsiteX11" fmla="*/ 3311618 w 3311618"/>
                        <a:gd name="connsiteY11" fmla="*/ 2907195 h 4189372"/>
                        <a:gd name="connsiteX12" fmla="*/ 3311618 w 3311618"/>
                        <a:gd name="connsiteY12" fmla="*/ 3637425 h 4189372"/>
                        <a:gd name="connsiteX13" fmla="*/ 2759671 w 3311618"/>
                        <a:gd name="connsiteY13" fmla="*/ 4189372 h 4189372"/>
                        <a:gd name="connsiteX14" fmla="*/ 2273972 w 3311618"/>
                        <a:gd name="connsiteY14" fmla="*/ 4189372 h 4189372"/>
                        <a:gd name="connsiteX15" fmla="*/ 1677886 w 3311618"/>
                        <a:gd name="connsiteY15" fmla="*/ 4189372 h 4189372"/>
                        <a:gd name="connsiteX16" fmla="*/ 1125955 w 3311618"/>
                        <a:gd name="connsiteY16" fmla="*/ 4189372 h 4189372"/>
                        <a:gd name="connsiteX17" fmla="*/ 551947 w 3311618"/>
                        <a:gd name="connsiteY17" fmla="*/ 4189372 h 4189372"/>
                        <a:gd name="connsiteX18" fmla="*/ 0 w 3311618"/>
                        <a:gd name="connsiteY18" fmla="*/ 3637425 h 4189372"/>
                        <a:gd name="connsiteX19" fmla="*/ 0 w 3311618"/>
                        <a:gd name="connsiteY19" fmla="*/ 3061469 h 4189372"/>
                        <a:gd name="connsiteX20" fmla="*/ 0 w 3311618"/>
                        <a:gd name="connsiteY20" fmla="*/ 2608932 h 4189372"/>
                        <a:gd name="connsiteX21" fmla="*/ 0 w 3311618"/>
                        <a:gd name="connsiteY21" fmla="*/ 2094686 h 4189372"/>
                        <a:gd name="connsiteX22" fmla="*/ 0 w 3311618"/>
                        <a:gd name="connsiteY22" fmla="*/ 1673004 h 4189372"/>
                        <a:gd name="connsiteX23" fmla="*/ 0 w 3311618"/>
                        <a:gd name="connsiteY23" fmla="*/ 1097048 h 4189372"/>
                        <a:gd name="connsiteX24" fmla="*/ 0 w 3311618"/>
                        <a:gd name="connsiteY24" fmla="*/ 551947 h 418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8" h="4189372" fill="none" extrusionOk="0">
                          <a:moveTo>
                            <a:pt x="0" y="551947"/>
                          </a:moveTo>
                          <a:cubicBezTo>
                            <a:pt x="-39785" y="326982"/>
                            <a:pt x="237072" y="-13326"/>
                            <a:pt x="551947" y="0"/>
                          </a:cubicBezTo>
                          <a:cubicBezTo>
                            <a:pt x="697602" y="-49108"/>
                            <a:pt x="946914" y="7092"/>
                            <a:pt x="1125955" y="0"/>
                          </a:cubicBezTo>
                          <a:cubicBezTo>
                            <a:pt x="1304996" y="-7092"/>
                            <a:pt x="1491915" y="40937"/>
                            <a:pt x="1633732" y="0"/>
                          </a:cubicBezTo>
                          <a:cubicBezTo>
                            <a:pt x="1775549" y="-40937"/>
                            <a:pt x="2061530" y="55819"/>
                            <a:pt x="2207740" y="0"/>
                          </a:cubicBezTo>
                          <a:cubicBezTo>
                            <a:pt x="2353950" y="-55819"/>
                            <a:pt x="2490798" y="14485"/>
                            <a:pt x="2759671" y="0"/>
                          </a:cubicBezTo>
                          <a:cubicBezTo>
                            <a:pt x="3081469" y="-29457"/>
                            <a:pt x="3276328" y="233587"/>
                            <a:pt x="3311618" y="551947"/>
                          </a:cubicBezTo>
                          <a:cubicBezTo>
                            <a:pt x="3326974" y="685271"/>
                            <a:pt x="3278371" y="914624"/>
                            <a:pt x="3311618" y="1035339"/>
                          </a:cubicBezTo>
                          <a:cubicBezTo>
                            <a:pt x="3344865" y="1156054"/>
                            <a:pt x="3283738" y="1340281"/>
                            <a:pt x="3311618" y="1487875"/>
                          </a:cubicBezTo>
                          <a:cubicBezTo>
                            <a:pt x="3339498" y="1635469"/>
                            <a:pt x="3283193" y="1772025"/>
                            <a:pt x="3311618" y="2032976"/>
                          </a:cubicBezTo>
                          <a:cubicBezTo>
                            <a:pt x="3340043" y="2293927"/>
                            <a:pt x="3269545" y="2329844"/>
                            <a:pt x="3311618" y="2485513"/>
                          </a:cubicBezTo>
                          <a:cubicBezTo>
                            <a:pt x="3353691" y="2641182"/>
                            <a:pt x="3272752" y="2753055"/>
                            <a:pt x="3311618" y="2907195"/>
                          </a:cubicBezTo>
                          <a:cubicBezTo>
                            <a:pt x="3350484" y="3061335"/>
                            <a:pt x="3254734" y="3344135"/>
                            <a:pt x="3311618" y="3637425"/>
                          </a:cubicBezTo>
                          <a:cubicBezTo>
                            <a:pt x="3344386" y="4022350"/>
                            <a:pt x="3127294" y="4251488"/>
                            <a:pt x="2759671" y="4189372"/>
                          </a:cubicBezTo>
                          <a:cubicBezTo>
                            <a:pt x="2543884" y="4224238"/>
                            <a:pt x="2463086" y="4175755"/>
                            <a:pt x="2273972" y="4189372"/>
                          </a:cubicBezTo>
                          <a:cubicBezTo>
                            <a:pt x="2084858" y="4202989"/>
                            <a:pt x="1886964" y="4140135"/>
                            <a:pt x="1677886" y="4189372"/>
                          </a:cubicBezTo>
                          <a:cubicBezTo>
                            <a:pt x="1468808" y="4238609"/>
                            <a:pt x="1240627" y="4146665"/>
                            <a:pt x="1125955" y="4189372"/>
                          </a:cubicBezTo>
                          <a:cubicBezTo>
                            <a:pt x="1011283" y="4232079"/>
                            <a:pt x="780073" y="4151170"/>
                            <a:pt x="551947" y="4189372"/>
                          </a:cubicBezTo>
                          <a:cubicBezTo>
                            <a:pt x="214642" y="4152219"/>
                            <a:pt x="46164" y="3892307"/>
                            <a:pt x="0" y="3637425"/>
                          </a:cubicBezTo>
                          <a:cubicBezTo>
                            <a:pt x="-56868" y="3466550"/>
                            <a:pt x="212" y="3232756"/>
                            <a:pt x="0" y="3061469"/>
                          </a:cubicBezTo>
                          <a:cubicBezTo>
                            <a:pt x="-212" y="2890182"/>
                            <a:pt x="3243" y="2755968"/>
                            <a:pt x="0" y="2608932"/>
                          </a:cubicBezTo>
                          <a:cubicBezTo>
                            <a:pt x="-3243" y="2461896"/>
                            <a:pt x="16290" y="2309598"/>
                            <a:pt x="0" y="2094686"/>
                          </a:cubicBezTo>
                          <a:cubicBezTo>
                            <a:pt x="-16290" y="1879774"/>
                            <a:pt x="32713" y="1852374"/>
                            <a:pt x="0" y="1673004"/>
                          </a:cubicBezTo>
                          <a:cubicBezTo>
                            <a:pt x="-32713" y="1493634"/>
                            <a:pt x="1897" y="1240113"/>
                            <a:pt x="0" y="1097048"/>
                          </a:cubicBezTo>
                          <a:cubicBezTo>
                            <a:pt x="-1897" y="953983"/>
                            <a:pt x="35353" y="816019"/>
                            <a:pt x="0" y="551947"/>
                          </a:cubicBezTo>
                          <a:close/>
                        </a:path>
                        <a:path w="3311618" h="4189372"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01" y="25475"/>
                            <a:pt x="2185663" y="0"/>
                          </a:cubicBezTo>
                          <a:cubicBezTo>
                            <a:pt x="2413125" y="-25475"/>
                            <a:pt x="2479334" y="35584"/>
                            <a:pt x="2759671" y="0"/>
                          </a:cubicBezTo>
                          <a:cubicBezTo>
                            <a:pt x="3089310" y="-51052"/>
                            <a:pt x="3229785" y="234584"/>
                            <a:pt x="3311618" y="551947"/>
                          </a:cubicBezTo>
                          <a:cubicBezTo>
                            <a:pt x="3316012" y="732154"/>
                            <a:pt x="3299156" y="907074"/>
                            <a:pt x="3311618" y="1066193"/>
                          </a:cubicBezTo>
                          <a:cubicBezTo>
                            <a:pt x="3324080" y="1225312"/>
                            <a:pt x="3295572" y="1511305"/>
                            <a:pt x="3311618" y="1642149"/>
                          </a:cubicBezTo>
                          <a:cubicBezTo>
                            <a:pt x="3327664" y="1772993"/>
                            <a:pt x="3272209" y="1876510"/>
                            <a:pt x="3311618" y="2063831"/>
                          </a:cubicBezTo>
                          <a:cubicBezTo>
                            <a:pt x="3351027" y="2251152"/>
                            <a:pt x="3294437" y="2361435"/>
                            <a:pt x="3311618" y="2578078"/>
                          </a:cubicBezTo>
                          <a:cubicBezTo>
                            <a:pt x="3328799" y="2794721"/>
                            <a:pt x="3280213" y="2950311"/>
                            <a:pt x="3311618" y="3092324"/>
                          </a:cubicBezTo>
                          <a:cubicBezTo>
                            <a:pt x="3343023" y="3234337"/>
                            <a:pt x="3310119" y="3458714"/>
                            <a:pt x="3311618" y="3637425"/>
                          </a:cubicBezTo>
                          <a:cubicBezTo>
                            <a:pt x="3367707" y="4010962"/>
                            <a:pt x="3095622" y="4162126"/>
                            <a:pt x="2759671" y="4189372"/>
                          </a:cubicBezTo>
                          <a:cubicBezTo>
                            <a:pt x="2561794" y="4193416"/>
                            <a:pt x="2353450" y="4140463"/>
                            <a:pt x="2207740" y="4189372"/>
                          </a:cubicBezTo>
                          <a:cubicBezTo>
                            <a:pt x="2062030" y="4238281"/>
                            <a:pt x="1790827" y="4155790"/>
                            <a:pt x="1655809" y="4189372"/>
                          </a:cubicBezTo>
                          <a:cubicBezTo>
                            <a:pt x="1520791" y="4222954"/>
                            <a:pt x="1342116" y="4167775"/>
                            <a:pt x="1059724" y="4189372"/>
                          </a:cubicBezTo>
                          <a:cubicBezTo>
                            <a:pt x="777333" y="4210969"/>
                            <a:pt x="713186" y="4153730"/>
                            <a:pt x="551947" y="4189372"/>
                          </a:cubicBezTo>
                          <a:cubicBezTo>
                            <a:pt x="206581" y="4261848"/>
                            <a:pt x="60652" y="3987326"/>
                            <a:pt x="0" y="3637425"/>
                          </a:cubicBezTo>
                          <a:cubicBezTo>
                            <a:pt x="-1303" y="3503106"/>
                            <a:pt x="1350" y="3344846"/>
                            <a:pt x="0" y="3184888"/>
                          </a:cubicBezTo>
                          <a:cubicBezTo>
                            <a:pt x="-1350" y="3024930"/>
                            <a:pt x="13712" y="2926513"/>
                            <a:pt x="0" y="2670642"/>
                          </a:cubicBezTo>
                          <a:cubicBezTo>
                            <a:pt x="-13712" y="2414771"/>
                            <a:pt x="52071" y="2318397"/>
                            <a:pt x="0" y="2218105"/>
                          </a:cubicBezTo>
                          <a:cubicBezTo>
                            <a:pt x="-52071" y="2117813"/>
                            <a:pt x="4137" y="1839334"/>
                            <a:pt x="0" y="1703859"/>
                          </a:cubicBezTo>
                          <a:cubicBezTo>
                            <a:pt x="-4137" y="1568384"/>
                            <a:pt x="31457" y="1438282"/>
                            <a:pt x="0" y="1282177"/>
                          </a:cubicBezTo>
                          <a:cubicBezTo>
                            <a:pt x="-31457" y="1126072"/>
                            <a:pt x="1889" y="718863"/>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numCol="2"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en-GB" sz="1100" b="1" dirty="0">
                  <a:solidFill>
                    <a:schemeClr val="bg1"/>
                  </a:solidFill>
                </a:rPr>
                <a:t>CHILDREN’S SOCIAL CARE (CSC)</a:t>
              </a:r>
            </a:p>
            <a:p>
              <a:pPr marL="128588" lvl="0" indent="-128588" algn="l">
                <a:buFont typeface="Arial" panose="020B0604020202020204" pitchFamily="34" charset="0"/>
                <a:buChar char="•"/>
              </a:pPr>
              <a:r>
                <a:rPr lang="en-GB" sz="1200" dirty="0">
                  <a:solidFill>
                    <a:schemeClr val="bg1"/>
                  </a:solidFill>
                </a:rPr>
                <a:t>Family assessment service</a:t>
              </a:r>
            </a:p>
            <a:p>
              <a:pPr marL="128588" lvl="0" indent="-128588" algn="l">
                <a:buFont typeface="Arial" panose="020B0604020202020204" pitchFamily="34" charset="0"/>
                <a:buChar char="•"/>
              </a:pPr>
              <a:r>
                <a:rPr lang="en-GB" sz="1200" dirty="0">
                  <a:solidFill>
                    <a:schemeClr val="bg1"/>
                  </a:solidFill>
                </a:rPr>
                <a:t>Children with disabilities team</a:t>
              </a:r>
            </a:p>
            <a:p>
              <a:pPr marL="128588" lvl="0" indent="-128588" algn="l">
                <a:buFont typeface="Arial" panose="020B0604020202020204" pitchFamily="34" charset="0"/>
                <a:buChar char="•"/>
              </a:pPr>
              <a:r>
                <a:rPr lang="en-GB" sz="1200" dirty="0">
                  <a:solidFill>
                    <a:schemeClr val="bg1"/>
                  </a:solidFill>
                </a:rPr>
                <a:t>16+ Team</a:t>
              </a:r>
            </a:p>
            <a:p>
              <a:pPr marL="128588" lvl="0" indent="-128588" algn="l">
                <a:buFont typeface="Arial" panose="020B0604020202020204" pitchFamily="34" charset="0"/>
                <a:buChar char="•"/>
              </a:pPr>
              <a:r>
                <a:rPr lang="en-GB" sz="1200" dirty="0">
                  <a:solidFill>
                    <a:schemeClr val="bg1"/>
                  </a:solidFill>
                </a:rPr>
                <a:t>SGO Team</a:t>
              </a:r>
            </a:p>
            <a:p>
              <a:pPr marL="128588" lvl="0" indent="-128588" algn="l">
                <a:buFont typeface="Arial" panose="020B0604020202020204" pitchFamily="34" charset="0"/>
                <a:buChar char="•"/>
              </a:pPr>
              <a:r>
                <a:rPr lang="en-GB" sz="1200" dirty="0">
                  <a:solidFill>
                    <a:schemeClr val="bg1"/>
                  </a:solidFill>
                </a:rPr>
                <a:t>No Recourse Public Funding</a:t>
              </a:r>
            </a:p>
            <a:p>
              <a:pPr marL="128588" lvl="0" indent="-128588" algn="l">
                <a:buFont typeface="Arial" panose="020B0604020202020204" pitchFamily="34" charset="0"/>
                <a:buChar char="•"/>
              </a:pPr>
              <a:r>
                <a:rPr lang="en-GB" sz="1200" dirty="0">
                  <a:solidFill>
                    <a:schemeClr val="bg1"/>
                  </a:solidFill>
                </a:rPr>
                <a:t>Families Together: Edge of Care Team</a:t>
              </a:r>
            </a:p>
            <a:p>
              <a:pPr marL="128588" lvl="0" indent="-128588" algn="l">
                <a:buFont typeface="Arial" panose="020B0604020202020204" pitchFamily="34" charset="0"/>
                <a:buChar char="•"/>
              </a:pPr>
              <a:r>
                <a:rPr lang="en-GB" sz="1200" dirty="0">
                  <a:solidFill>
                    <a:schemeClr val="bg1"/>
                  </a:solidFill>
                </a:rPr>
                <a:t>Adolescent Support Team</a:t>
              </a:r>
            </a:p>
            <a:p>
              <a:pPr marL="128588" lvl="0" indent="-128588" algn="l">
                <a:buFont typeface="Arial" panose="020B0604020202020204" pitchFamily="34" charset="0"/>
                <a:buChar char="•"/>
              </a:pPr>
              <a:r>
                <a:rPr lang="en-GB" sz="1200" dirty="0">
                  <a:solidFill>
                    <a:schemeClr val="bg1"/>
                  </a:solidFill>
                </a:rPr>
                <a:t>Unaccompanied Asylum-Seeking Children</a:t>
              </a:r>
            </a:p>
            <a:p>
              <a:pPr marL="128588" lvl="0" indent="-128588" algn="l">
                <a:buFont typeface="Arial" panose="020B0604020202020204" pitchFamily="34" charset="0"/>
                <a:buChar char="•"/>
              </a:pPr>
              <a:r>
                <a:rPr lang="en-GB" sz="1200" dirty="0">
                  <a:solidFill>
                    <a:schemeClr val="bg1"/>
                  </a:solidFill>
                </a:rPr>
                <a:t>Missing intervention and Support</a:t>
              </a:r>
            </a:p>
          </p:txBody>
        </p:sp>
        <p:sp>
          <p:nvSpPr>
            <p:cNvPr id="6" name="Rectangle: Rounded Corners 5">
              <a:extLst>
                <a:ext uri="{FF2B5EF4-FFF2-40B4-BE49-F238E27FC236}">
                  <a16:creationId xmlns:a16="http://schemas.microsoft.com/office/drawing/2014/main" id="{D4BF7B6A-E0B3-B137-BF1C-756280759E59}"/>
                </a:ext>
              </a:extLst>
            </p:cNvPr>
            <p:cNvSpPr/>
            <p:nvPr/>
          </p:nvSpPr>
          <p:spPr>
            <a:xfrm>
              <a:off x="2013043" y="2303341"/>
              <a:ext cx="6426590" cy="1188000"/>
            </a:xfrm>
            <a:prstGeom prst="roundRect">
              <a:avLst>
                <a:gd name="adj" fmla="val 3824"/>
              </a:avLst>
            </a:prstGeom>
            <a:solidFill>
              <a:schemeClr val="tx2"/>
            </a:solidFill>
            <a:ln w="19050">
              <a:noFill/>
              <a:extLst>
                <a:ext uri="{C807C97D-BFC1-408E-A445-0C87EB9F89A2}">
                  <ask:lineSketchStyleProps xmlns:ask="http://schemas.microsoft.com/office/drawing/2018/sketchyshapes" sd="1219033472">
                    <a:custGeom>
                      <a:avLst/>
                      <a:gdLst>
                        <a:gd name="connsiteX0" fmla="*/ 0 w 3311617"/>
                        <a:gd name="connsiteY0" fmla="*/ 551947 h 4152055"/>
                        <a:gd name="connsiteX1" fmla="*/ 551947 w 3311617"/>
                        <a:gd name="connsiteY1" fmla="*/ 0 h 4152055"/>
                        <a:gd name="connsiteX2" fmla="*/ 1125955 w 3311617"/>
                        <a:gd name="connsiteY2" fmla="*/ 0 h 4152055"/>
                        <a:gd name="connsiteX3" fmla="*/ 1633731 w 3311617"/>
                        <a:gd name="connsiteY3" fmla="*/ 0 h 4152055"/>
                        <a:gd name="connsiteX4" fmla="*/ 2207739 w 3311617"/>
                        <a:gd name="connsiteY4" fmla="*/ 0 h 4152055"/>
                        <a:gd name="connsiteX5" fmla="*/ 2759670 w 3311617"/>
                        <a:gd name="connsiteY5" fmla="*/ 0 h 4152055"/>
                        <a:gd name="connsiteX6" fmla="*/ 3311617 w 3311617"/>
                        <a:gd name="connsiteY6" fmla="*/ 551947 h 4152055"/>
                        <a:gd name="connsiteX7" fmla="*/ 3311617 w 3311617"/>
                        <a:gd name="connsiteY7" fmla="*/ 1029492 h 4152055"/>
                        <a:gd name="connsiteX8" fmla="*/ 3311617 w 3311617"/>
                        <a:gd name="connsiteY8" fmla="*/ 1476556 h 4152055"/>
                        <a:gd name="connsiteX9" fmla="*/ 3311617 w 3311617"/>
                        <a:gd name="connsiteY9" fmla="*/ 2015064 h 4152055"/>
                        <a:gd name="connsiteX10" fmla="*/ 3311617 w 3311617"/>
                        <a:gd name="connsiteY10" fmla="*/ 2462128 h 4152055"/>
                        <a:gd name="connsiteX11" fmla="*/ 3311617 w 3311617"/>
                        <a:gd name="connsiteY11" fmla="*/ 2878710 h 4152055"/>
                        <a:gd name="connsiteX12" fmla="*/ 3311617 w 3311617"/>
                        <a:gd name="connsiteY12" fmla="*/ 3600108 h 4152055"/>
                        <a:gd name="connsiteX13" fmla="*/ 2759670 w 3311617"/>
                        <a:gd name="connsiteY13" fmla="*/ 4152055 h 4152055"/>
                        <a:gd name="connsiteX14" fmla="*/ 2273971 w 3311617"/>
                        <a:gd name="connsiteY14" fmla="*/ 4152055 h 4152055"/>
                        <a:gd name="connsiteX15" fmla="*/ 1677886 w 3311617"/>
                        <a:gd name="connsiteY15" fmla="*/ 4152055 h 4152055"/>
                        <a:gd name="connsiteX16" fmla="*/ 1125955 w 3311617"/>
                        <a:gd name="connsiteY16" fmla="*/ 4152055 h 4152055"/>
                        <a:gd name="connsiteX17" fmla="*/ 551947 w 3311617"/>
                        <a:gd name="connsiteY17" fmla="*/ 4152055 h 4152055"/>
                        <a:gd name="connsiteX18" fmla="*/ 0 w 3311617"/>
                        <a:gd name="connsiteY18" fmla="*/ 3600108 h 4152055"/>
                        <a:gd name="connsiteX19" fmla="*/ 0 w 3311617"/>
                        <a:gd name="connsiteY19" fmla="*/ 3031118 h 4152055"/>
                        <a:gd name="connsiteX20" fmla="*/ 0 w 3311617"/>
                        <a:gd name="connsiteY20" fmla="*/ 2584054 h 4152055"/>
                        <a:gd name="connsiteX21" fmla="*/ 0 w 3311617"/>
                        <a:gd name="connsiteY21" fmla="*/ 2076028 h 4152055"/>
                        <a:gd name="connsiteX22" fmla="*/ 0 w 3311617"/>
                        <a:gd name="connsiteY22" fmla="*/ 1659445 h 4152055"/>
                        <a:gd name="connsiteX23" fmla="*/ 0 w 3311617"/>
                        <a:gd name="connsiteY23" fmla="*/ 1090455 h 4152055"/>
                        <a:gd name="connsiteX24" fmla="*/ 0 w 3311617"/>
                        <a:gd name="connsiteY24" fmla="*/ 551947 h 415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1617" h="4152055" fill="none" extrusionOk="0">
                          <a:moveTo>
                            <a:pt x="0" y="551947"/>
                          </a:moveTo>
                          <a:cubicBezTo>
                            <a:pt x="-39785" y="326982"/>
                            <a:pt x="237072" y="-13326"/>
                            <a:pt x="551947" y="0"/>
                          </a:cubicBezTo>
                          <a:cubicBezTo>
                            <a:pt x="697602" y="-49108"/>
                            <a:pt x="946914" y="7092"/>
                            <a:pt x="1125955" y="0"/>
                          </a:cubicBezTo>
                          <a:cubicBezTo>
                            <a:pt x="1304996" y="-7092"/>
                            <a:pt x="1496193" y="45955"/>
                            <a:pt x="1633731" y="0"/>
                          </a:cubicBezTo>
                          <a:cubicBezTo>
                            <a:pt x="1771269" y="-45955"/>
                            <a:pt x="2061529" y="55819"/>
                            <a:pt x="2207739" y="0"/>
                          </a:cubicBezTo>
                          <a:cubicBezTo>
                            <a:pt x="2353949" y="-55819"/>
                            <a:pt x="2490797" y="14485"/>
                            <a:pt x="2759670" y="0"/>
                          </a:cubicBezTo>
                          <a:cubicBezTo>
                            <a:pt x="3081468" y="-29457"/>
                            <a:pt x="3276327" y="233587"/>
                            <a:pt x="3311617" y="551947"/>
                          </a:cubicBezTo>
                          <a:cubicBezTo>
                            <a:pt x="3365298" y="676303"/>
                            <a:pt x="3287041" y="815522"/>
                            <a:pt x="3311617" y="1029492"/>
                          </a:cubicBezTo>
                          <a:cubicBezTo>
                            <a:pt x="3336193" y="1243463"/>
                            <a:pt x="3259097" y="1288484"/>
                            <a:pt x="3311617" y="1476556"/>
                          </a:cubicBezTo>
                          <a:cubicBezTo>
                            <a:pt x="3364137" y="1664628"/>
                            <a:pt x="3258553" y="1879591"/>
                            <a:pt x="3311617" y="2015064"/>
                          </a:cubicBezTo>
                          <a:cubicBezTo>
                            <a:pt x="3364681" y="2150537"/>
                            <a:pt x="3267828" y="2319012"/>
                            <a:pt x="3311617" y="2462128"/>
                          </a:cubicBezTo>
                          <a:cubicBezTo>
                            <a:pt x="3355406" y="2605244"/>
                            <a:pt x="3297785" y="2698446"/>
                            <a:pt x="3311617" y="2878710"/>
                          </a:cubicBezTo>
                          <a:cubicBezTo>
                            <a:pt x="3325449" y="3058974"/>
                            <a:pt x="3256190" y="3276029"/>
                            <a:pt x="3311617" y="3600108"/>
                          </a:cubicBezTo>
                          <a:cubicBezTo>
                            <a:pt x="3344385" y="3985033"/>
                            <a:pt x="3127293" y="4214171"/>
                            <a:pt x="2759670" y="4152055"/>
                          </a:cubicBezTo>
                          <a:cubicBezTo>
                            <a:pt x="2543883" y="4186921"/>
                            <a:pt x="2463085" y="4138438"/>
                            <a:pt x="2273971" y="4152055"/>
                          </a:cubicBezTo>
                          <a:cubicBezTo>
                            <a:pt x="2084857" y="4165672"/>
                            <a:pt x="1879897" y="4099359"/>
                            <a:pt x="1677886" y="4152055"/>
                          </a:cubicBezTo>
                          <a:cubicBezTo>
                            <a:pt x="1475875" y="4204751"/>
                            <a:pt x="1240627" y="4109348"/>
                            <a:pt x="1125955" y="4152055"/>
                          </a:cubicBezTo>
                          <a:cubicBezTo>
                            <a:pt x="1011283" y="4194762"/>
                            <a:pt x="780073" y="4113853"/>
                            <a:pt x="551947" y="4152055"/>
                          </a:cubicBezTo>
                          <a:cubicBezTo>
                            <a:pt x="214642" y="4114902"/>
                            <a:pt x="46164" y="3854990"/>
                            <a:pt x="0" y="3600108"/>
                          </a:cubicBezTo>
                          <a:cubicBezTo>
                            <a:pt x="-41691" y="3326401"/>
                            <a:pt x="7288" y="3270079"/>
                            <a:pt x="0" y="3031118"/>
                          </a:cubicBezTo>
                          <a:cubicBezTo>
                            <a:pt x="-7288" y="2792157"/>
                            <a:pt x="38642" y="2789103"/>
                            <a:pt x="0" y="2584054"/>
                          </a:cubicBezTo>
                          <a:cubicBezTo>
                            <a:pt x="-38642" y="2379005"/>
                            <a:pt x="3673" y="2319920"/>
                            <a:pt x="0" y="2076028"/>
                          </a:cubicBezTo>
                          <a:cubicBezTo>
                            <a:pt x="-3673" y="1832136"/>
                            <a:pt x="9375" y="1830761"/>
                            <a:pt x="0" y="1659445"/>
                          </a:cubicBezTo>
                          <a:cubicBezTo>
                            <a:pt x="-9375" y="1488129"/>
                            <a:pt x="41526" y="1259358"/>
                            <a:pt x="0" y="1090455"/>
                          </a:cubicBezTo>
                          <a:cubicBezTo>
                            <a:pt x="-41526" y="921552"/>
                            <a:pt x="35834" y="782687"/>
                            <a:pt x="0" y="551947"/>
                          </a:cubicBezTo>
                          <a:close/>
                        </a:path>
                        <a:path w="3311617" h="4152055" stroke="0" extrusionOk="0">
                          <a:moveTo>
                            <a:pt x="0" y="551947"/>
                          </a:moveTo>
                          <a:cubicBezTo>
                            <a:pt x="-58782" y="210857"/>
                            <a:pt x="207261" y="14958"/>
                            <a:pt x="551947" y="0"/>
                          </a:cubicBezTo>
                          <a:cubicBezTo>
                            <a:pt x="679386" y="-41377"/>
                            <a:pt x="984414" y="54131"/>
                            <a:pt x="1148032" y="0"/>
                          </a:cubicBezTo>
                          <a:cubicBezTo>
                            <a:pt x="1311651" y="-54131"/>
                            <a:pt x="1524460" y="27080"/>
                            <a:pt x="1677886" y="0"/>
                          </a:cubicBezTo>
                          <a:cubicBezTo>
                            <a:pt x="1831312" y="-27080"/>
                            <a:pt x="1958221" y="29635"/>
                            <a:pt x="2185662" y="0"/>
                          </a:cubicBezTo>
                          <a:cubicBezTo>
                            <a:pt x="2413103" y="-29635"/>
                            <a:pt x="2479333" y="35584"/>
                            <a:pt x="2759670" y="0"/>
                          </a:cubicBezTo>
                          <a:cubicBezTo>
                            <a:pt x="3089309" y="-51052"/>
                            <a:pt x="3229784" y="234584"/>
                            <a:pt x="3311617" y="551947"/>
                          </a:cubicBezTo>
                          <a:cubicBezTo>
                            <a:pt x="3360929" y="787873"/>
                            <a:pt x="3260274" y="896371"/>
                            <a:pt x="3311617" y="1059974"/>
                          </a:cubicBezTo>
                          <a:cubicBezTo>
                            <a:pt x="3362960" y="1223577"/>
                            <a:pt x="3267054" y="1386228"/>
                            <a:pt x="3311617" y="1628964"/>
                          </a:cubicBezTo>
                          <a:cubicBezTo>
                            <a:pt x="3356180" y="1871700"/>
                            <a:pt x="3296378" y="1938568"/>
                            <a:pt x="3311617" y="2045546"/>
                          </a:cubicBezTo>
                          <a:cubicBezTo>
                            <a:pt x="3326856" y="2152524"/>
                            <a:pt x="3288485" y="2430156"/>
                            <a:pt x="3311617" y="2553573"/>
                          </a:cubicBezTo>
                          <a:cubicBezTo>
                            <a:pt x="3334749" y="2676990"/>
                            <a:pt x="3288667" y="2879689"/>
                            <a:pt x="3311617" y="3061600"/>
                          </a:cubicBezTo>
                          <a:cubicBezTo>
                            <a:pt x="3334567" y="3243511"/>
                            <a:pt x="3280974" y="3432789"/>
                            <a:pt x="3311617" y="3600108"/>
                          </a:cubicBezTo>
                          <a:cubicBezTo>
                            <a:pt x="3367706" y="3973645"/>
                            <a:pt x="3095621" y="4124809"/>
                            <a:pt x="2759670" y="4152055"/>
                          </a:cubicBezTo>
                          <a:cubicBezTo>
                            <a:pt x="2561793" y="4156099"/>
                            <a:pt x="2353449" y="4103146"/>
                            <a:pt x="2207739" y="4152055"/>
                          </a:cubicBezTo>
                          <a:cubicBezTo>
                            <a:pt x="2062029" y="4200964"/>
                            <a:pt x="1784114" y="4111416"/>
                            <a:pt x="1655809" y="4152055"/>
                          </a:cubicBezTo>
                          <a:cubicBezTo>
                            <a:pt x="1527504" y="4192694"/>
                            <a:pt x="1344091" y="4132746"/>
                            <a:pt x="1059723" y="4152055"/>
                          </a:cubicBezTo>
                          <a:cubicBezTo>
                            <a:pt x="775355" y="4171364"/>
                            <a:pt x="708001" y="4114263"/>
                            <a:pt x="551947" y="4152055"/>
                          </a:cubicBezTo>
                          <a:cubicBezTo>
                            <a:pt x="206581" y="4224531"/>
                            <a:pt x="60652" y="3950009"/>
                            <a:pt x="0" y="3600108"/>
                          </a:cubicBezTo>
                          <a:cubicBezTo>
                            <a:pt x="-291" y="3437303"/>
                            <a:pt x="24492" y="3361419"/>
                            <a:pt x="0" y="3153044"/>
                          </a:cubicBezTo>
                          <a:cubicBezTo>
                            <a:pt x="-24492" y="2944669"/>
                            <a:pt x="29051" y="2791755"/>
                            <a:pt x="0" y="2645018"/>
                          </a:cubicBezTo>
                          <a:cubicBezTo>
                            <a:pt x="-29051" y="2498281"/>
                            <a:pt x="40938" y="2326715"/>
                            <a:pt x="0" y="2197954"/>
                          </a:cubicBezTo>
                          <a:cubicBezTo>
                            <a:pt x="-40938" y="2069193"/>
                            <a:pt x="34373" y="1812558"/>
                            <a:pt x="0" y="1689927"/>
                          </a:cubicBezTo>
                          <a:cubicBezTo>
                            <a:pt x="-34373" y="1567296"/>
                            <a:pt x="6579" y="1420143"/>
                            <a:pt x="0" y="1273345"/>
                          </a:cubicBezTo>
                          <a:cubicBezTo>
                            <a:pt x="-6579" y="1126547"/>
                            <a:pt x="20324" y="712751"/>
                            <a:pt x="0" y="55194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numCol="2"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en-GB" sz="1100" b="1" dirty="0">
                  <a:solidFill>
                    <a:sysClr val="windowText" lastClr="000000"/>
                  </a:solidFill>
                </a:rPr>
                <a:t>EARLY HELP </a:t>
              </a:r>
            </a:p>
            <a:p>
              <a:pPr marL="128588" lvl="1" indent="-128588">
                <a:buFont typeface="Arial" panose="020B0604020202020204" pitchFamily="34" charset="0"/>
                <a:buChar char="•"/>
              </a:pPr>
              <a:r>
                <a:rPr lang="en-GB" sz="1200" dirty="0">
                  <a:solidFill>
                    <a:sysClr val="windowText" lastClr="000000"/>
                  </a:solidFill>
                </a:rPr>
                <a:t>Family Support Service for Intensive family support</a:t>
              </a:r>
            </a:p>
            <a:p>
              <a:pPr marL="128588" lvl="1" indent="-128588">
                <a:buFont typeface="Arial" panose="020B0604020202020204" pitchFamily="34" charset="0"/>
                <a:buChar char="•"/>
              </a:pPr>
              <a:r>
                <a:rPr lang="en-GB" sz="1200" dirty="0">
                  <a:solidFill>
                    <a:sysClr val="windowText" lastClr="000000"/>
                  </a:solidFill>
                </a:rPr>
                <a:t>Support &amp; interventions team for parenting</a:t>
              </a:r>
            </a:p>
            <a:p>
              <a:pPr marL="128588" lvl="1" indent="-128588">
                <a:buFont typeface="Arial" panose="020B0604020202020204" pitchFamily="34" charset="0"/>
                <a:buChar char="•"/>
              </a:pPr>
              <a:r>
                <a:rPr lang="en-GB" sz="1200" dirty="0">
                  <a:solidFill>
                    <a:sysClr val="windowText" lastClr="000000"/>
                  </a:solidFill>
                </a:rPr>
                <a:t>Youth engagement team</a:t>
              </a:r>
            </a:p>
            <a:p>
              <a:pPr marL="128588" lvl="1" indent="-128588">
                <a:buFont typeface="Arial" panose="020B0604020202020204" pitchFamily="34" charset="0"/>
                <a:buChar char="•"/>
              </a:pPr>
              <a:r>
                <a:rPr lang="en-GB" sz="1200" dirty="0">
                  <a:solidFill>
                    <a:sysClr val="windowText" lastClr="000000"/>
                  </a:solidFill>
                </a:rPr>
                <a:t>Early Years SEND Including Portage</a:t>
              </a:r>
            </a:p>
            <a:p>
              <a:pPr marL="128588" lvl="1" indent="-128588">
                <a:buFont typeface="Arial" panose="020B0604020202020204" pitchFamily="34" charset="0"/>
                <a:buChar char="•"/>
              </a:pPr>
              <a:r>
                <a:rPr lang="en-GB" sz="1200" dirty="0">
                  <a:solidFill>
                    <a:sysClr val="windowText" lastClr="000000"/>
                  </a:solidFill>
                </a:rPr>
                <a:t>Children’s Centres </a:t>
              </a:r>
            </a:p>
            <a:p>
              <a:pPr marL="128588" lvl="1" indent="-128588">
                <a:buFont typeface="Arial" panose="020B0604020202020204" pitchFamily="34" charset="0"/>
                <a:buChar char="•"/>
              </a:pPr>
              <a:r>
                <a:rPr lang="en-GB" sz="1200" dirty="0">
                  <a:solidFill>
                    <a:sysClr val="windowText" lastClr="000000"/>
                  </a:solidFill>
                </a:rPr>
                <a:t>Family Hubs</a:t>
              </a:r>
            </a:p>
            <a:p>
              <a:pPr marL="128588" lvl="1" indent="-128588">
                <a:buFont typeface="Arial" panose="020B0604020202020204" pitchFamily="34" charset="0"/>
                <a:buChar char="•"/>
              </a:pPr>
              <a:r>
                <a:rPr lang="en-GB" sz="1200" dirty="0">
                  <a:solidFill>
                    <a:sysClr val="windowText" lastClr="000000"/>
                  </a:solidFill>
                </a:rPr>
                <a:t>Parent infant partnership</a:t>
              </a:r>
            </a:p>
            <a:p>
              <a:pPr marL="128588" lvl="1" indent="-128588">
                <a:buFont typeface="Arial" panose="020B0604020202020204" pitchFamily="34" charset="0"/>
                <a:buChar char="•"/>
              </a:pPr>
              <a:r>
                <a:rPr lang="en-GB" sz="1200" dirty="0">
                  <a:solidFill>
                    <a:sysClr val="windowText" lastClr="000000"/>
                  </a:solidFill>
                </a:rPr>
                <a:t>Engage</a:t>
              </a:r>
            </a:p>
            <a:p>
              <a:pPr marL="128588" lvl="1" indent="-128588">
                <a:buFont typeface="Arial" panose="020B0604020202020204" pitchFamily="34" charset="0"/>
                <a:buChar char="•"/>
              </a:pPr>
              <a:r>
                <a:rPr lang="en-GB" sz="1200" dirty="0">
                  <a:solidFill>
                    <a:sysClr val="windowText" lastClr="000000"/>
                  </a:solidFill>
                </a:rPr>
                <a:t>YJS Turnaround</a:t>
              </a:r>
            </a:p>
          </p:txBody>
        </p:sp>
      </p:grpSp>
      <p:sp>
        <p:nvSpPr>
          <p:cNvPr id="3" name="Text Placeholder 2">
            <a:extLst>
              <a:ext uri="{FF2B5EF4-FFF2-40B4-BE49-F238E27FC236}">
                <a16:creationId xmlns:a16="http://schemas.microsoft.com/office/drawing/2014/main" id="{D552BE96-747C-89B3-2B86-582B78AA46BC}"/>
              </a:ext>
            </a:extLst>
          </p:cNvPr>
          <p:cNvSpPr>
            <a:spLocks noGrp="1"/>
          </p:cNvSpPr>
          <p:nvPr>
            <p:ph type="body" sz="quarter" idx="4294967295"/>
          </p:nvPr>
        </p:nvSpPr>
        <p:spPr>
          <a:xfrm>
            <a:off x="1060747" y="104899"/>
            <a:ext cx="7541286" cy="769937"/>
          </a:xfrm>
          <a:prstGeom prst="rect">
            <a:avLst/>
          </a:prstGeom>
          <a:noFill/>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10000"/>
              </a:lnSpc>
              <a:buNone/>
            </a:pPr>
            <a:r>
              <a:rPr lang="en-GB" sz="1000" dirty="0">
                <a:solidFill>
                  <a:schemeClr val="bg1"/>
                </a:solidFill>
                <a:latin typeface="+mn-lt"/>
              </a:rPr>
              <a:t>Once a referral has been made it is received by </a:t>
            </a:r>
            <a:r>
              <a:rPr lang="en-GB" sz="1000" b="1" dirty="0">
                <a:solidFill>
                  <a:schemeClr val="bg1"/>
                </a:solidFill>
                <a:latin typeface="+mn-lt"/>
              </a:rPr>
              <a:t>MASH</a:t>
            </a:r>
            <a:r>
              <a:rPr lang="en-GB" sz="1000" dirty="0">
                <a:solidFill>
                  <a:schemeClr val="bg1"/>
                </a:solidFill>
                <a:latin typeface="+mn-lt"/>
              </a:rPr>
              <a:t>, the outcome could result in Early Help services, Children’s Social Care or Information Advice and Guidance. In cases of acute need, a family's journey may continue within statutory teams. Referral forms are automatically stored for 90 days and can be download locally for your records. </a:t>
            </a:r>
            <a:r>
              <a:rPr lang="en-GB" sz="1000" dirty="0">
                <a:solidFill>
                  <a:schemeClr val="bg1"/>
                </a:solidFill>
              </a:rPr>
              <a:t>It is important that professionals </a:t>
            </a:r>
            <a:r>
              <a:rPr lang="en-GB" sz="1000" b="1" dirty="0">
                <a:solidFill>
                  <a:schemeClr val="bg1"/>
                </a:solidFill>
              </a:rPr>
              <a:t>follow up on referrals</a:t>
            </a:r>
            <a:r>
              <a:rPr lang="en-GB" sz="1000" dirty="0">
                <a:solidFill>
                  <a:schemeClr val="bg1"/>
                </a:solidFill>
              </a:rPr>
              <a:t> to confirm they have been progressed and to understand the outcome. This feedback can guide your </a:t>
            </a:r>
            <a:r>
              <a:rPr lang="en-GB" sz="1000" b="1" dirty="0">
                <a:solidFill>
                  <a:schemeClr val="bg1"/>
                </a:solidFill>
              </a:rPr>
              <a:t>next steps in supporting the child and family</a:t>
            </a:r>
            <a:r>
              <a:rPr lang="en-GB" sz="1000" dirty="0">
                <a:solidFill>
                  <a:schemeClr val="bg1"/>
                </a:solidFill>
              </a:rPr>
              <a:t>, and ensures safeguarding concerns are not left unresolved.</a:t>
            </a:r>
            <a:endParaRPr lang="en-GB" sz="1000" dirty="0">
              <a:solidFill>
                <a:schemeClr val="bg1"/>
              </a:solidFill>
              <a:latin typeface="+mn-lt"/>
            </a:endParaRPr>
          </a:p>
        </p:txBody>
      </p:sp>
      <p:sp>
        <p:nvSpPr>
          <p:cNvPr id="5" name="Title 1">
            <a:extLst>
              <a:ext uri="{FF2B5EF4-FFF2-40B4-BE49-F238E27FC236}">
                <a16:creationId xmlns:a16="http://schemas.microsoft.com/office/drawing/2014/main" id="{7D303F57-8F30-59F9-79E6-7ED836B6E8FC}"/>
              </a:ext>
            </a:extLst>
          </p:cNvPr>
          <p:cNvSpPr txBox="1">
            <a:spLocks/>
          </p:cNvSpPr>
          <p:nvPr/>
        </p:nvSpPr>
        <p:spPr>
          <a:xfrm rot="16200000">
            <a:off x="-1974149" y="2151586"/>
            <a:ext cx="4767197" cy="57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700" dirty="0">
                <a:solidFill>
                  <a:schemeClr val="bg1"/>
                </a:solidFill>
              </a:rPr>
              <a:t>What happens next?</a:t>
            </a:r>
          </a:p>
        </p:txBody>
      </p:sp>
    </p:spTree>
    <p:extLst>
      <p:ext uri="{BB962C8B-B14F-4D97-AF65-F5344CB8AC3E}">
        <p14:creationId xmlns:p14="http://schemas.microsoft.com/office/powerpoint/2010/main" val="3131012018"/>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8F783-D917-5DEA-15B3-D07BD378EE8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CF371CC-BBEA-6377-8CE3-6F6C266C6876}"/>
              </a:ext>
            </a:extLst>
          </p:cNvPr>
          <p:cNvSpPr txBox="1">
            <a:spLocks/>
          </p:cNvSpPr>
          <p:nvPr/>
        </p:nvSpPr>
        <p:spPr>
          <a:xfrm>
            <a:off x="278321" y="267367"/>
            <a:ext cx="4050332" cy="57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dirty="0">
                <a:solidFill>
                  <a:schemeClr val="bg1"/>
                </a:solidFill>
              </a:rPr>
              <a:t>Service Glossary</a:t>
            </a:r>
          </a:p>
        </p:txBody>
      </p:sp>
      <p:sp>
        <p:nvSpPr>
          <p:cNvPr id="3" name="TextBox 2">
            <a:extLst>
              <a:ext uri="{FF2B5EF4-FFF2-40B4-BE49-F238E27FC236}">
                <a16:creationId xmlns:a16="http://schemas.microsoft.com/office/drawing/2014/main" id="{61FDD556-DB64-DB6B-DCB8-C9CF64563454}"/>
              </a:ext>
            </a:extLst>
          </p:cNvPr>
          <p:cNvSpPr txBox="1"/>
          <p:nvPr/>
        </p:nvSpPr>
        <p:spPr>
          <a:xfrm>
            <a:off x="278321" y="1142785"/>
            <a:ext cx="8533841" cy="3473459"/>
          </a:xfrm>
          <a:prstGeom prst="roundRect">
            <a:avLst>
              <a:gd name="adj" fmla="val 3011"/>
            </a:avLst>
          </a:prstGeom>
          <a:solidFill>
            <a:schemeClr val="tx2"/>
          </a:solidFill>
        </p:spPr>
        <p:txBody>
          <a:bodyPr wrap="none" tIns="72000" bIns="180000" numCol="2" spcCol="360000">
            <a:noAutofit/>
          </a:bodyPr>
          <a:lstStyle/>
          <a:p>
            <a:pPr marL="171450" indent="-171450">
              <a:spcAft>
                <a:spcPts val="400"/>
              </a:spcAft>
              <a:buFont typeface="Arial" panose="020B0604020202020204" pitchFamily="34" charset="0"/>
              <a:buChar char="•"/>
            </a:pPr>
            <a:r>
              <a:rPr lang="en-GB" sz="900" b="1" dirty="0">
                <a:solidFill>
                  <a:schemeClr val="bg1"/>
                </a:solidFill>
              </a:rPr>
              <a:t>16+ / Leaving Care Team:</a:t>
            </a:r>
            <a:r>
              <a:rPr lang="en-GB" sz="900" dirty="0">
                <a:solidFill>
                  <a:schemeClr val="bg1"/>
                </a:solidFill>
              </a:rPr>
              <a:t> Supports young people aged 16+ who are in or leaving care, helping them transition to independent adulthood.</a:t>
            </a:r>
          </a:p>
          <a:p>
            <a:pPr marL="171450" indent="-171450">
              <a:spcAft>
                <a:spcPts val="400"/>
              </a:spcAft>
              <a:buFont typeface="Arial" panose="020B0604020202020204" pitchFamily="34" charset="0"/>
              <a:buChar char="•"/>
            </a:pPr>
            <a:r>
              <a:rPr lang="en-GB" sz="900" b="1" dirty="0">
                <a:solidFill>
                  <a:schemeClr val="bg1"/>
                </a:solidFill>
              </a:rPr>
              <a:t>Adolescent Support Team:</a:t>
            </a:r>
            <a:r>
              <a:rPr lang="en-GB" sz="900" dirty="0">
                <a:solidFill>
                  <a:schemeClr val="bg1"/>
                </a:solidFill>
              </a:rPr>
              <a:t> Offers targeted support for teenagers at risk due to exploitation, risky behaviour, or family conflict.</a:t>
            </a:r>
          </a:p>
          <a:p>
            <a:pPr marL="171450" indent="-171450">
              <a:spcAft>
                <a:spcPts val="400"/>
              </a:spcAft>
              <a:buFont typeface="Arial" panose="020B0604020202020204" pitchFamily="34" charset="0"/>
              <a:buChar char="•"/>
            </a:pPr>
            <a:r>
              <a:rPr lang="en-GB" sz="900" b="1" dirty="0">
                <a:solidFill>
                  <a:schemeClr val="bg1"/>
                </a:solidFill>
              </a:rPr>
              <a:t>Children’s Centres:</a:t>
            </a:r>
            <a:r>
              <a:rPr lang="en-GB" sz="900" dirty="0">
                <a:solidFill>
                  <a:schemeClr val="bg1"/>
                </a:solidFill>
              </a:rPr>
              <a:t> Community hubs for families with young children (pre-5), providing early help, play sessions, and parenting support.</a:t>
            </a:r>
          </a:p>
          <a:p>
            <a:pPr marL="171450" indent="-171450">
              <a:spcAft>
                <a:spcPts val="400"/>
              </a:spcAft>
              <a:buFont typeface="Arial" panose="020B0604020202020204" pitchFamily="34" charset="0"/>
              <a:buChar char="•"/>
            </a:pPr>
            <a:r>
              <a:rPr lang="en-GB" sz="900" b="1" dirty="0">
                <a:solidFill>
                  <a:schemeClr val="bg1"/>
                </a:solidFill>
              </a:rPr>
              <a:t>Children with Disabilities Team:</a:t>
            </a:r>
            <a:r>
              <a:rPr lang="en-GB" sz="900" dirty="0">
                <a:solidFill>
                  <a:schemeClr val="bg1"/>
                </a:solidFill>
              </a:rPr>
              <a:t> Provides assessments and tailored support for children with complex disabilities and their families.</a:t>
            </a:r>
          </a:p>
          <a:p>
            <a:pPr marL="171450" indent="-171450">
              <a:spcAft>
                <a:spcPts val="400"/>
              </a:spcAft>
              <a:buFont typeface="Arial" panose="020B0604020202020204" pitchFamily="34" charset="0"/>
              <a:buChar char="•"/>
            </a:pPr>
            <a:r>
              <a:rPr lang="en-GB" sz="900" b="1" dirty="0">
                <a:solidFill>
                  <a:schemeClr val="bg1"/>
                </a:solidFill>
              </a:rPr>
              <a:t>Early Years SEND (including Portage):</a:t>
            </a:r>
            <a:r>
              <a:rPr lang="en-GB" sz="900" dirty="0">
                <a:solidFill>
                  <a:schemeClr val="bg1"/>
                </a:solidFill>
              </a:rPr>
              <a:t> Delivers early specialist support for young children with additional needs; Portage offers home-based educational input.</a:t>
            </a:r>
          </a:p>
          <a:p>
            <a:pPr marL="171450" indent="-171450">
              <a:spcAft>
                <a:spcPts val="400"/>
              </a:spcAft>
              <a:buFont typeface="Arial" panose="020B0604020202020204" pitchFamily="34" charset="0"/>
              <a:buChar char="•"/>
            </a:pPr>
            <a:r>
              <a:rPr lang="en-GB" sz="900" b="1" dirty="0">
                <a:solidFill>
                  <a:schemeClr val="bg1"/>
                </a:solidFill>
              </a:rPr>
              <a:t>Engage:</a:t>
            </a:r>
            <a:r>
              <a:rPr lang="en-GB" sz="900" dirty="0">
                <a:solidFill>
                  <a:schemeClr val="bg1"/>
                </a:solidFill>
              </a:rPr>
              <a:t> Works with families or young people who are hard to reach, using flexible and persistent engagement approaches.</a:t>
            </a:r>
          </a:p>
          <a:p>
            <a:pPr marL="171450" indent="-171450">
              <a:spcAft>
                <a:spcPts val="400"/>
              </a:spcAft>
              <a:buFont typeface="Arial" panose="020B0604020202020204" pitchFamily="34" charset="0"/>
              <a:buChar char="•"/>
            </a:pPr>
            <a:r>
              <a:rPr lang="en-GB" sz="900" b="1" dirty="0">
                <a:solidFill>
                  <a:schemeClr val="bg1"/>
                </a:solidFill>
              </a:rPr>
              <a:t>Families Together (Edge of Care):</a:t>
            </a:r>
            <a:r>
              <a:rPr lang="en-GB" sz="900" dirty="0">
                <a:solidFill>
                  <a:schemeClr val="bg1"/>
                </a:solidFill>
              </a:rPr>
              <a:t> Provides short-term, intensive support to prevent family breakdown and help children remain safely at home.</a:t>
            </a:r>
          </a:p>
          <a:p>
            <a:pPr marL="171450" indent="-171450">
              <a:spcAft>
                <a:spcPts val="400"/>
              </a:spcAft>
              <a:buFont typeface="Arial" panose="020B0604020202020204" pitchFamily="34" charset="0"/>
              <a:buChar char="•"/>
            </a:pPr>
            <a:r>
              <a:rPr lang="en-GB" sz="900" b="1" dirty="0">
                <a:solidFill>
                  <a:schemeClr val="bg1"/>
                </a:solidFill>
              </a:rPr>
              <a:t>Family Assessment Service:</a:t>
            </a:r>
            <a:r>
              <a:rPr lang="en-GB" sz="900" dirty="0">
                <a:solidFill>
                  <a:schemeClr val="bg1"/>
                </a:solidFill>
              </a:rPr>
              <a:t> Conducts assessments of parenting capacity and family functioning, often linked to child protection or court processes.</a:t>
            </a:r>
          </a:p>
          <a:p>
            <a:pPr marL="171450" indent="-171450">
              <a:spcAft>
                <a:spcPts val="400"/>
              </a:spcAft>
              <a:buFont typeface="Arial" panose="020B0604020202020204" pitchFamily="34" charset="0"/>
              <a:buChar char="•"/>
            </a:pPr>
            <a:r>
              <a:rPr lang="en-GB" sz="900" b="1" dirty="0">
                <a:solidFill>
                  <a:schemeClr val="bg1"/>
                </a:solidFill>
              </a:rPr>
              <a:t>Family Hubs:</a:t>
            </a:r>
            <a:r>
              <a:rPr lang="en-GB" sz="900" dirty="0">
                <a:solidFill>
                  <a:schemeClr val="bg1"/>
                </a:solidFill>
              </a:rPr>
              <a:t> Expanded Children’s Centres offering coordinated support from birth to adulthood (0–19, or 0–25 for SEND).</a:t>
            </a:r>
          </a:p>
          <a:p>
            <a:pPr marL="171450" indent="-171450">
              <a:spcAft>
                <a:spcPts val="400"/>
              </a:spcAft>
              <a:buFont typeface="Arial" panose="020B0604020202020204" pitchFamily="34" charset="0"/>
              <a:buChar char="•"/>
            </a:pPr>
            <a:r>
              <a:rPr lang="en-GB" sz="900" b="1" dirty="0">
                <a:solidFill>
                  <a:schemeClr val="bg1"/>
                </a:solidFill>
              </a:rPr>
              <a:t>Family Support Service:</a:t>
            </a:r>
            <a:r>
              <a:rPr lang="en-GB" sz="900" dirty="0">
                <a:solidFill>
                  <a:schemeClr val="bg1"/>
                </a:solidFill>
              </a:rPr>
              <a:t> Provides hands-on help to families in crisis, improving routines, home conditions, and parenting skills.</a:t>
            </a:r>
          </a:p>
          <a:p>
            <a:pPr marL="171450" indent="-171450">
              <a:spcAft>
                <a:spcPts val="400"/>
              </a:spcAft>
              <a:buFont typeface="Arial" panose="020B0604020202020204" pitchFamily="34" charset="0"/>
              <a:buChar char="•"/>
            </a:pPr>
            <a:r>
              <a:rPr lang="en-GB" sz="900" b="1" dirty="0">
                <a:solidFill>
                  <a:schemeClr val="bg1"/>
                </a:solidFill>
              </a:rPr>
              <a:t>MASH (Multi-Agency Safeguarding Hub):</a:t>
            </a:r>
            <a:r>
              <a:rPr lang="en-GB" sz="900" dirty="0">
                <a:solidFill>
                  <a:schemeClr val="bg1"/>
                </a:solidFill>
              </a:rPr>
              <a:t> Central point where police, health, education, and social care share information to assess and respond to safeguarding concerns.</a:t>
            </a:r>
          </a:p>
          <a:p>
            <a:pPr marL="171450" indent="-171450">
              <a:spcAft>
                <a:spcPts val="400"/>
              </a:spcAft>
              <a:buFont typeface="Arial" panose="020B0604020202020204" pitchFamily="34" charset="0"/>
              <a:buChar char="•"/>
            </a:pPr>
            <a:r>
              <a:rPr lang="en-GB" sz="900" b="1" dirty="0">
                <a:solidFill>
                  <a:schemeClr val="bg1"/>
                </a:solidFill>
              </a:rPr>
              <a:t>Missing Intervention and Support:</a:t>
            </a:r>
            <a:r>
              <a:rPr lang="en-GB" sz="900" dirty="0">
                <a:solidFill>
                  <a:schemeClr val="bg1"/>
                </a:solidFill>
              </a:rPr>
              <a:t> Works with children who go missing from home or care, exploring causes and reducing associated risks.</a:t>
            </a:r>
          </a:p>
          <a:p>
            <a:pPr marL="171450" indent="-171450">
              <a:spcAft>
                <a:spcPts val="400"/>
              </a:spcAft>
              <a:buFont typeface="Arial" panose="020B0604020202020204" pitchFamily="34" charset="0"/>
              <a:buChar char="•"/>
            </a:pPr>
            <a:r>
              <a:rPr lang="en-GB" sz="900" b="1" dirty="0">
                <a:solidFill>
                  <a:schemeClr val="bg1"/>
                </a:solidFill>
              </a:rPr>
              <a:t>NRPF (No Recourse to Public Funds):</a:t>
            </a:r>
            <a:r>
              <a:rPr lang="en-GB" sz="900" dirty="0">
                <a:solidFill>
                  <a:schemeClr val="bg1"/>
                </a:solidFill>
              </a:rPr>
              <a:t> Supports families unable to access public funds due to immigration status, identifying lawful routes for support.</a:t>
            </a:r>
          </a:p>
          <a:p>
            <a:pPr marL="171450" indent="-171450">
              <a:spcAft>
                <a:spcPts val="400"/>
              </a:spcAft>
              <a:buFont typeface="Arial" panose="020B0604020202020204" pitchFamily="34" charset="0"/>
              <a:buChar char="•"/>
            </a:pPr>
            <a:r>
              <a:rPr lang="en-GB" sz="900" b="1" dirty="0">
                <a:solidFill>
                  <a:schemeClr val="bg1"/>
                </a:solidFill>
              </a:rPr>
              <a:t>PAIR (Parent and Infant Relationship Team):</a:t>
            </a:r>
            <a:r>
              <a:rPr lang="en-GB" sz="900" dirty="0">
                <a:solidFill>
                  <a:schemeClr val="bg1"/>
                </a:solidFill>
              </a:rPr>
              <a:t> Provides specialist, therapeutic support to strengthen bonding and attachment between parents and babies.</a:t>
            </a:r>
          </a:p>
          <a:p>
            <a:pPr marL="171450" indent="-171450">
              <a:spcAft>
                <a:spcPts val="400"/>
              </a:spcAft>
              <a:buFont typeface="Arial" panose="020B0604020202020204" pitchFamily="34" charset="0"/>
              <a:buChar char="•"/>
            </a:pPr>
            <a:r>
              <a:rPr lang="en-GB" sz="900" b="1" dirty="0">
                <a:solidFill>
                  <a:schemeClr val="bg1"/>
                </a:solidFill>
              </a:rPr>
              <a:t>SGO Team (Special Guardianship Order):</a:t>
            </a:r>
            <a:r>
              <a:rPr lang="en-GB" sz="900" dirty="0">
                <a:solidFill>
                  <a:schemeClr val="bg1"/>
                </a:solidFill>
              </a:rPr>
              <a:t> Supports carers with SGO arrangements, offering advice, guidance, and financial assistance.</a:t>
            </a:r>
          </a:p>
          <a:p>
            <a:pPr marL="171450" indent="-171450">
              <a:spcAft>
                <a:spcPts val="400"/>
              </a:spcAft>
              <a:buFont typeface="Arial" panose="020B0604020202020204" pitchFamily="34" charset="0"/>
              <a:buChar char="•"/>
            </a:pPr>
            <a:r>
              <a:rPr lang="en-GB" sz="900" b="1" dirty="0">
                <a:solidFill>
                  <a:schemeClr val="bg1"/>
                </a:solidFill>
              </a:rPr>
              <a:t>Support and Interventions Team (Parenting):</a:t>
            </a:r>
            <a:r>
              <a:rPr lang="en-GB" sz="900" dirty="0">
                <a:solidFill>
                  <a:schemeClr val="bg1"/>
                </a:solidFill>
              </a:rPr>
              <a:t> Delivers evidence-based parenting programmes and one-to-one support to strengthen family capacity.</a:t>
            </a:r>
          </a:p>
          <a:p>
            <a:pPr marL="171450" indent="-171450">
              <a:spcAft>
                <a:spcPts val="400"/>
              </a:spcAft>
              <a:buFont typeface="Arial" panose="020B0604020202020204" pitchFamily="34" charset="0"/>
              <a:buChar char="•"/>
            </a:pPr>
            <a:r>
              <a:rPr lang="en-GB" sz="900" b="1" dirty="0">
                <a:solidFill>
                  <a:schemeClr val="bg1"/>
                </a:solidFill>
              </a:rPr>
              <a:t>Unaccompanied Minors Team:</a:t>
            </a:r>
            <a:r>
              <a:rPr lang="en-GB" sz="900" dirty="0">
                <a:solidFill>
                  <a:schemeClr val="bg1"/>
                </a:solidFill>
              </a:rPr>
              <a:t> Supports asylum-seeking and refugee children arriving in the UK without a parent or guardian.</a:t>
            </a:r>
          </a:p>
          <a:p>
            <a:pPr marL="171450" indent="-171450">
              <a:spcAft>
                <a:spcPts val="400"/>
              </a:spcAft>
              <a:buFont typeface="Arial" panose="020B0604020202020204" pitchFamily="34" charset="0"/>
              <a:buChar char="•"/>
            </a:pPr>
            <a:r>
              <a:rPr lang="en-GB" sz="900" b="1" dirty="0">
                <a:solidFill>
                  <a:schemeClr val="bg1"/>
                </a:solidFill>
              </a:rPr>
              <a:t>Youth Justice Service (YJS):</a:t>
            </a:r>
            <a:r>
              <a:rPr lang="en-GB" sz="900" dirty="0">
                <a:solidFill>
                  <a:schemeClr val="bg1"/>
                </a:solidFill>
              </a:rPr>
              <a:t> Works with young people at risk of offending, addressing underlying causes and supporting positive change.</a:t>
            </a:r>
          </a:p>
          <a:p>
            <a:pPr marL="171450" indent="-171450">
              <a:spcAft>
                <a:spcPts val="400"/>
              </a:spcAft>
              <a:buFont typeface="Arial" panose="020B0604020202020204" pitchFamily="34" charset="0"/>
              <a:buChar char="•"/>
            </a:pPr>
            <a:r>
              <a:rPr lang="en-GB" sz="900" b="1" dirty="0">
                <a:solidFill>
                  <a:schemeClr val="bg1"/>
                </a:solidFill>
              </a:rPr>
              <a:t>Youth Engagement Team:</a:t>
            </a:r>
            <a:r>
              <a:rPr lang="en-GB" sz="900" dirty="0">
                <a:solidFill>
                  <a:schemeClr val="bg1"/>
                </a:solidFill>
              </a:rPr>
              <a:t> Builds positive relationships with young people in the community, promoting safety and engagement in positive activities.</a:t>
            </a:r>
          </a:p>
        </p:txBody>
      </p:sp>
      <p:sp>
        <p:nvSpPr>
          <p:cNvPr id="4" name="TextBox 3">
            <a:extLst>
              <a:ext uri="{FF2B5EF4-FFF2-40B4-BE49-F238E27FC236}">
                <a16:creationId xmlns:a16="http://schemas.microsoft.com/office/drawing/2014/main" id="{17CC6648-5412-8411-8029-6E1F17050867}"/>
              </a:ext>
            </a:extLst>
          </p:cNvPr>
          <p:cNvSpPr txBox="1"/>
          <p:nvPr/>
        </p:nvSpPr>
        <p:spPr>
          <a:xfrm>
            <a:off x="3664974" y="267367"/>
            <a:ext cx="5200705" cy="738664"/>
          </a:xfrm>
          <a:prstGeom prst="rect">
            <a:avLst/>
          </a:prstGeom>
          <a:noFill/>
        </p:spPr>
        <p:txBody>
          <a:bodyPr wrap="square">
            <a:spAutoFit/>
          </a:bodyPr>
          <a:lstStyle/>
          <a:p>
            <a:r>
              <a:rPr lang="en-GB" sz="1050" dirty="0">
                <a:solidFill>
                  <a:schemeClr val="bg1"/>
                </a:solidFill>
              </a:rPr>
              <a:t>This glossary provides a brief overview of services and teams that professionals may encounter through the safeguarding and referral process. It is intended to build understanding of where a case could progress, recognising that every case is unique. It </a:t>
            </a:r>
            <a:r>
              <a:rPr lang="en-GB" sz="1050" b="1" dirty="0">
                <a:solidFill>
                  <a:schemeClr val="bg1"/>
                </a:solidFill>
              </a:rPr>
              <a:t>should not be used as a directory </a:t>
            </a:r>
            <a:r>
              <a:rPr lang="en-GB" sz="1050" dirty="0">
                <a:solidFill>
                  <a:schemeClr val="bg1"/>
                </a:solidFill>
              </a:rPr>
              <a:t>for referrals or follow-up.</a:t>
            </a:r>
          </a:p>
        </p:txBody>
      </p:sp>
    </p:spTree>
    <p:extLst>
      <p:ext uri="{BB962C8B-B14F-4D97-AF65-F5344CB8AC3E}">
        <p14:creationId xmlns:p14="http://schemas.microsoft.com/office/powerpoint/2010/main" val="650933361"/>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CC6D-9942-7E30-F3FE-13C0C564CA2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DDF2DD6-B273-DC68-E5A5-67AE12B71E75}"/>
              </a:ext>
            </a:extLst>
          </p:cNvPr>
          <p:cNvSpPr txBox="1">
            <a:spLocks/>
          </p:cNvSpPr>
          <p:nvPr/>
        </p:nvSpPr>
        <p:spPr>
          <a:xfrm>
            <a:off x="278320" y="267367"/>
            <a:ext cx="7279333" cy="57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dirty="0">
                <a:solidFill>
                  <a:schemeClr val="bg1"/>
                </a:solidFill>
              </a:rPr>
              <a:t>Resources</a:t>
            </a:r>
          </a:p>
        </p:txBody>
      </p:sp>
      <p:sp>
        <p:nvSpPr>
          <p:cNvPr id="10" name="Rectangle 2">
            <a:extLst>
              <a:ext uri="{FF2B5EF4-FFF2-40B4-BE49-F238E27FC236}">
                <a16:creationId xmlns:a16="http://schemas.microsoft.com/office/drawing/2014/main" id="{0F75400D-3E9D-3707-E200-99AE581DF0FA}"/>
              </a:ext>
            </a:extLst>
          </p:cNvPr>
          <p:cNvSpPr>
            <a:spLocks noChangeArrowheads="1"/>
          </p:cNvSpPr>
          <p:nvPr/>
        </p:nvSpPr>
        <p:spPr bwMode="auto">
          <a:xfrm>
            <a:off x="303300" y="825024"/>
            <a:ext cx="8537399" cy="3970318"/>
          </a:xfrm>
          <a:prstGeom prst="rect">
            <a:avLst/>
          </a:prstGeom>
          <a:noFill/>
          <a:ln>
            <a:noFill/>
          </a:ln>
          <a:effectLst/>
        </p:spPr>
        <p:txBody>
          <a:bodyPr vert="horz" wrap="square" lIns="91440" tIns="45720" rIns="91440" bIns="45720" numCol="2" spcCol="252000"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London Child Protection Procedures (LCPP): Thresholds of Need</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a:t>
            </a:r>
            <a:r>
              <a:rPr kumimoji="0" lang="en-US" altLang="en-US" sz="900" b="0" i="0" u="none" strike="noStrike" cap="none" normalizeH="0" baseline="0" dirty="0">
                <a:ln>
                  <a:noFill/>
                </a:ln>
                <a:solidFill>
                  <a:schemeClr val="bg1"/>
                </a:solidFill>
                <a:effectLst/>
                <a:hlinkClick r:id="rId3"/>
              </a:rPr>
              <a:t>https://www.londonsafeguardingchildrenprocedures.co.uk/thresholds.html</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Croydon Safeguarding Children Partnership (CSCP)</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4"/>
              </a:rPr>
              <a:t>https://croydonsafeguarding.org</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lang="en-US" altLang="en-US" sz="9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tabLst/>
            </a:pPr>
            <a:r>
              <a:rPr lang="en-US" altLang="en-US" sz="900" b="1" dirty="0">
                <a:solidFill>
                  <a:schemeClr val="bg1"/>
                </a:solidFill>
              </a:rPr>
              <a:t>CSCP Safeguarding Training</a:t>
            </a:r>
            <a:endParaRPr kumimoji="0" lang="en-US" altLang="en-US" sz="900" b="1" i="0" u="none" strike="noStrike" cap="none" normalizeH="0" baseline="0" dirty="0">
              <a:ln>
                <a:noFill/>
              </a:ln>
              <a:solidFill>
                <a:schemeClr val="bg1"/>
              </a:solidFill>
              <a:effectLst/>
            </a:endParaRPr>
          </a:p>
          <a:p>
            <a:pPr lvl="0" eaLnBrk="0" fontAlgn="base" hangingPunct="0">
              <a:spcBef>
                <a:spcPct val="0"/>
              </a:spcBef>
              <a:spcAft>
                <a:spcPct val="0"/>
              </a:spcAft>
            </a:pPr>
            <a:r>
              <a:rPr lang="en-US" altLang="en-US" sz="900" dirty="0">
                <a:solidFill>
                  <a:schemeClr val="bg1"/>
                </a:solidFill>
              </a:rPr>
              <a:t>🔗</a:t>
            </a:r>
            <a:r>
              <a:rPr lang="en-GB" sz="900" dirty="0">
                <a:hlinkClick r:id="rId5"/>
              </a:rPr>
              <a:t> https://croydonsafeguarding.org/safeguarding-training</a:t>
            </a:r>
            <a:endParaRPr lang="en-GB" sz="900" dirty="0"/>
          </a:p>
          <a:p>
            <a:pPr lvl="0" eaLnBrk="0" fontAlgn="base" hangingPunct="0">
              <a:spcBef>
                <a:spcPct val="0"/>
              </a:spcBef>
              <a:spcAft>
                <a:spcPct val="0"/>
              </a:spcAft>
            </a:pP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Croydon Early Help &amp; Children, Young People and Families Directory</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6"/>
              </a:rPr>
              <a:t>https://www.croydon.gov.uk/children-young-people-and-families-support-directory</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Croydon MASH Referral Portal</a:t>
            </a:r>
            <a:r>
              <a:rPr kumimoji="0" lang="en-US" altLang="en-US" sz="900" b="0" i="0" u="none" strike="noStrike" cap="none" normalizeH="0" baseline="0" dirty="0">
                <a:ln>
                  <a:noFill/>
                </a:ln>
                <a:solidFill>
                  <a:schemeClr val="bg1"/>
                </a:solidFill>
                <a:effectLst/>
              </a:rPr>
              <a:t> </a:t>
            </a:r>
            <a:r>
              <a:rPr kumimoji="0" lang="en-US" altLang="en-US" sz="900" b="0" i="1" u="none" strike="noStrike" cap="none" normalizeH="0" baseline="0" dirty="0">
                <a:ln>
                  <a:noFill/>
                </a:ln>
                <a:solidFill>
                  <a:schemeClr val="bg1"/>
                </a:solidFill>
                <a:effectLst/>
              </a:rPr>
              <a:t>(for statutory safeguarding referrals)</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7"/>
              </a:rPr>
              <a:t>https://www.croydon.gov.uk/children-young-people-and-families/child-protection-and-safeguarding/report-concern-about-child</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chemeClr val="bg1"/>
              </a:solidFill>
              <a:effectLst/>
            </a:endParaRPr>
          </a:p>
          <a:p>
            <a:pPr lvl="0" eaLnBrk="0" fontAlgn="base" hangingPunct="0">
              <a:spcBef>
                <a:spcPct val="0"/>
              </a:spcBef>
              <a:spcAft>
                <a:spcPct val="0"/>
              </a:spcAft>
            </a:pPr>
            <a:r>
              <a:rPr lang="en-US" altLang="en-US" sz="900" b="1" dirty="0">
                <a:solidFill>
                  <a:schemeClr val="bg1"/>
                </a:solidFill>
              </a:rPr>
              <a:t>Croydon MASH Operating Protocol</a:t>
            </a:r>
          </a:p>
          <a:p>
            <a:pPr lvl="0" eaLnBrk="0" fontAlgn="base" hangingPunct="0">
              <a:spcBef>
                <a:spcPct val="0"/>
              </a:spcBef>
              <a:spcAft>
                <a:spcPct val="0"/>
              </a:spcAft>
            </a:pPr>
            <a:r>
              <a:rPr lang="en-US" altLang="en-US" sz="900" dirty="0">
                <a:solidFill>
                  <a:schemeClr val="bg1"/>
                </a:solidFill>
              </a:rPr>
              <a:t>🔗</a:t>
            </a:r>
            <a:r>
              <a:rPr lang="en-US" altLang="en-US" sz="900" dirty="0">
                <a:solidFill>
                  <a:schemeClr val="bg1"/>
                </a:solidFill>
                <a:hlinkClick r:id="rId8"/>
              </a:rPr>
              <a:t>https://www.croydonsafeguarding.org/_files/ugd/56f06d_cddecc56465c4f9885bc37517bba004c.pdf</a:t>
            </a:r>
            <a:endParaRPr lang="en-US" altLang="en-US" sz="900" dirty="0">
              <a:solidFill>
                <a:schemeClr val="bg1"/>
              </a:solidFill>
            </a:endParaRPr>
          </a:p>
          <a:p>
            <a:pPr lvl="0" eaLnBrk="0" fontAlgn="base" hangingPunct="0">
              <a:spcBef>
                <a:spcPct val="0"/>
              </a:spcBef>
              <a:spcAft>
                <a:spcPct val="0"/>
              </a:spcAft>
            </a:pPr>
            <a:endParaRPr lang="en-US" altLang="en-US" sz="900" dirty="0">
              <a:solidFill>
                <a:schemeClr val="bg1"/>
              </a:solidFill>
            </a:endParaRPr>
          </a:p>
          <a:p>
            <a:pPr lvl="0" eaLnBrk="0" fontAlgn="base" hangingPunct="0">
              <a:spcBef>
                <a:spcPct val="0"/>
              </a:spcBef>
              <a:spcAft>
                <a:spcPct val="0"/>
              </a:spcAft>
            </a:pPr>
            <a:r>
              <a:rPr lang="en-US" altLang="en-US" sz="900" b="1" dirty="0">
                <a:solidFill>
                  <a:schemeClr val="bg1"/>
                </a:solidFill>
              </a:rPr>
              <a:t>Family Hubs</a:t>
            </a:r>
            <a:br>
              <a:rPr lang="en-US" altLang="en-US" sz="900" dirty="0">
                <a:solidFill>
                  <a:schemeClr val="bg1"/>
                </a:solidFill>
              </a:rPr>
            </a:br>
            <a:r>
              <a:rPr lang="en-US" altLang="en-US" sz="900" dirty="0">
                <a:solidFill>
                  <a:schemeClr val="bg1"/>
                </a:solidFill>
              </a:rPr>
              <a:t>🔗 </a:t>
            </a:r>
            <a:r>
              <a:rPr lang="en-US" altLang="en-US" sz="900" dirty="0">
                <a:solidFill>
                  <a:schemeClr val="bg1"/>
                </a:solidFill>
                <a:hlinkClick r:id="rId9"/>
              </a:rPr>
              <a:t>https://www.croydon.gov.uk/children-young-people-and-families/family-hubs</a:t>
            </a:r>
            <a:endParaRPr lang="en-US" altLang="en-US" sz="900" dirty="0">
              <a:solidFill>
                <a:schemeClr val="bg1"/>
              </a:solidFill>
            </a:endParaRPr>
          </a:p>
          <a:p>
            <a:pPr lvl="0" eaLnBrk="0" fontAlgn="base" hangingPunct="0">
              <a:spcBef>
                <a:spcPct val="0"/>
              </a:spcBef>
              <a:spcAft>
                <a:spcPct val="0"/>
              </a:spcAft>
            </a:pPr>
            <a:endParaRPr lang="en-US" altLang="en-US" sz="9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Professional Curiosity – YouTube Video (Siobhan Maclean)</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10">
                  <a:extLst>
                    <a:ext uri="{A12FA001-AC4F-418D-AE19-62706E023703}">
                      <ahyp:hlinkClr xmlns:ahyp="http://schemas.microsoft.com/office/drawing/2018/hyperlinkcolor" val="tx"/>
                    </a:ext>
                  </a:extLst>
                </a:hlinkClick>
              </a:rPr>
              <a:t>https://youtu.be/XEdNGbnvzRs?si=JOLquizlNTHdtZQC</a:t>
            </a:r>
            <a:endParaRPr kumimoji="0" lang="en-US" altLang="en-US" sz="900" b="0" i="0" u="none" strike="noStrike" cap="none" normalizeH="0" baseline="0" dirty="0">
              <a:ln>
                <a:noFill/>
              </a:ln>
              <a:solidFill>
                <a:schemeClr val="bg1"/>
              </a:solidFill>
              <a:effectLst/>
            </a:endParaRPr>
          </a:p>
          <a:p>
            <a:pPr marL="358775" lvl="1" indent="-182563" eaLnBrk="0" fontAlgn="base" hangingPunct="0">
              <a:spcBef>
                <a:spcPct val="0"/>
              </a:spcBef>
              <a:spcAft>
                <a:spcPct val="0"/>
              </a:spcAft>
              <a:buFont typeface="Arial" panose="020B0604020202020204" pitchFamily="34" charset="0"/>
              <a:buChar char="•"/>
            </a:pPr>
            <a:r>
              <a:rPr kumimoji="0" lang="en-US" altLang="en-US" sz="900" b="0" i="0" u="none" strike="noStrike" cap="none" normalizeH="0" baseline="0" dirty="0">
                <a:ln>
                  <a:noFill/>
                </a:ln>
                <a:solidFill>
                  <a:schemeClr val="bg1"/>
                </a:solidFill>
                <a:effectLst/>
              </a:rPr>
              <a:t>Credit: </a:t>
            </a:r>
            <a:r>
              <a:rPr kumimoji="0" lang="en-US" altLang="en-US" sz="900" b="0" i="0" u="none" strike="noStrike" cap="none" normalizeH="0" baseline="0" dirty="0">
                <a:ln>
                  <a:noFill/>
                </a:ln>
                <a:solidFill>
                  <a:schemeClr val="bg1"/>
                </a:solidFill>
                <a:effectLst/>
                <a:hlinkClick r:id="rId11">
                  <a:extLst>
                    <a:ext uri="{A12FA001-AC4F-418D-AE19-62706E023703}">
                      <ahyp:hlinkClr xmlns:ahyp="http://schemas.microsoft.com/office/drawing/2018/hyperlinkcolor" val="tx"/>
                    </a:ext>
                  </a:extLst>
                </a:hlinkClick>
              </a:rPr>
              <a:t>Siobhan Maclean YouTube Channel</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900" b="1" i="0" u="none" strike="noStrike" cap="none" normalizeH="0" baseline="0" dirty="0">
                <a:ln>
                  <a:noFill/>
                </a:ln>
                <a:solidFill>
                  <a:schemeClr val="bg1"/>
                </a:solidFill>
                <a:effectLst/>
              </a:rPr>
              <a:t>Working Together to Safeguard Children (HM Government, 2023 update)</a:t>
            </a:r>
            <a:br>
              <a:rPr kumimoji="0" lang="en-US" altLang="en-US" sz="900" b="0" i="0" u="none" strike="noStrike" cap="none" normalizeH="0" baseline="0" dirty="0">
                <a:ln>
                  <a:noFill/>
                </a:ln>
                <a:solidFill>
                  <a:schemeClr val="bg1"/>
                </a:solidFill>
                <a:effectLst/>
              </a:rPr>
            </a:br>
            <a:r>
              <a:rPr kumimoji="0" lang="en-US" altLang="en-US" sz="900" b="0" i="0" u="none" strike="noStrike" cap="none" normalizeH="0" baseline="0" dirty="0">
                <a:ln>
                  <a:noFill/>
                </a:ln>
                <a:solidFill>
                  <a:schemeClr val="bg1"/>
                </a:solidFill>
                <a:effectLst/>
              </a:rPr>
              <a:t>🔗 </a:t>
            </a:r>
            <a:r>
              <a:rPr kumimoji="0" lang="en-US" altLang="en-US" sz="900" b="0" i="0" u="none" strike="noStrike" cap="none" normalizeH="0" baseline="0" dirty="0">
                <a:ln>
                  <a:noFill/>
                </a:ln>
                <a:solidFill>
                  <a:schemeClr val="bg1"/>
                </a:solidFill>
                <a:effectLst/>
                <a:hlinkClick r:id="rId12"/>
              </a:rPr>
              <a:t>https://www.gov.uk/government/publications/working-together-to-safeguard-children--2</a:t>
            </a:r>
            <a:endParaRPr kumimoji="0" lang="en-US" altLang="en-US" sz="9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tabLst/>
            </a:pPr>
            <a:endParaRPr lang="en-US" altLang="en-US" sz="9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tabLst/>
            </a:pPr>
            <a:r>
              <a:rPr lang="en-US" altLang="en-US" sz="900" b="1" dirty="0">
                <a:solidFill>
                  <a:schemeClr val="bg1"/>
                </a:solidFill>
              </a:rPr>
              <a:t>Keeping Children Safe in Education</a:t>
            </a:r>
          </a:p>
          <a:p>
            <a:pPr lvl="0" eaLnBrk="0" fontAlgn="base" hangingPunct="0">
              <a:spcBef>
                <a:spcPct val="0"/>
              </a:spcBef>
              <a:spcAft>
                <a:spcPct val="0"/>
              </a:spcAft>
            </a:pPr>
            <a:r>
              <a:rPr lang="en-US" altLang="en-US" sz="900" dirty="0">
                <a:solidFill>
                  <a:schemeClr val="bg1"/>
                </a:solidFill>
              </a:rPr>
              <a:t>🔗 </a:t>
            </a:r>
            <a:r>
              <a:rPr kumimoji="0" lang="en-US" altLang="en-US" sz="900" i="0" u="none" strike="noStrike" cap="none" normalizeH="0" baseline="0" dirty="0">
                <a:ln>
                  <a:noFill/>
                </a:ln>
                <a:solidFill>
                  <a:schemeClr val="bg1"/>
                </a:solidFill>
                <a:effectLst/>
                <a:hlinkClick r:id="rId13"/>
              </a:rPr>
              <a:t>https://www.gov.uk/government/publications/</a:t>
            </a:r>
            <a:r>
              <a:rPr kumimoji="0" lang="en-US" altLang="en-US" sz="800" i="0" u="none" strike="noStrike" cap="none" normalizeH="0" baseline="0" dirty="0">
                <a:ln>
                  <a:noFill/>
                </a:ln>
                <a:solidFill>
                  <a:schemeClr val="bg1"/>
                </a:solidFill>
                <a:effectLst/>
                <a:hlinkClick r:id="rId13"/>
              </a:rPr>
              <a:t>keeping-children-safe-in-education-</a:t>
            </a:r>
            <a:r>
              <a:rPr kumimoji="0" lang="en-US" altLang="en-US" sz="900" i="0" u="none" strike="noStrike" cap="none" normalizeH="0" baseline="0" dirty="0">
                <a:ln>
                  <a:noFill/>
                </a:ln>
                <a:solidFill>
                  <a:schemeClr val="bg1"/>
                </a:solidFill>
                <a:effectLst/>
                <a:hlinkClick r:id="rId13"/>
              </a:rPr>
              <a:t>-2</a:t>
            </a:r>
            <a:endParaRPr kumimoji="0" lang="en-US" altLang="en-US" sz="90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244690161"/>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2"/>
          <p:cNvSpPr>
            <a:spLocks noGrp="1"/>
          </p:cNvSpPr>
          <p:nvPr>
            <p:ph type="subTitle" idx="4294967295"/>
          </p:nvPr>
        </p:nvSpPr>
        <p:spPr>
          <a:xfrm>
            <a:off x="304920" y="1486952"/>
            <a:ext cx="2973538" cy="1487587"/>
          </a:xfrm>
          <a:prstGeom prst="rect">
            <a:avLst/>
          </a:prstGeom>
          <a:noFill/>
          <a:ln w="0">
            <a:noFill/>
          </a:ln>
        </p:spPr>
        <p:txBody>
          <a:bodyPr wrap="square" lIns="91440" tIns="91440" rIns="91440" bIns="91440" anchor="t">
            <a:spAutoFit/>
          </a:bodyPr>
          <a:lstStyle/>
          <a:p>
            <a:pPr marL="0" indent="0">
              <a:lnSpc>
                <a:spcPct val="100000"/>
              </a:lnSpc>
              <a:buNone/>
              <a:tabLst>
                <a:tab pos="0" algn="l"/>
              </a:tabLst>
            </a:pPr>
            <a:r>
              <a:rPr lang="en-GB" sz="2000" b="0" u="none" strike="noStrike" dirty="0">
                <a:solidFill>
                  <a:schemeClr val="lt1"/>
                </a:solidFill>
                <a:effectLst/>
                <a:uFillTx/>
                <a:ea typeface="Inter"/>
              </a:rPr>
              <a:t>For</a:t>
            </a:r>
            <a:r>
              <a:rPr lang="en" sz="2000" b="0" u="none" strike="noStrike" dirty="0">
                <a:solidFill>
                  <a:schemeClr val="lt1"/>
                </a:solidFill>
                <a:effectLst/>
                <a:uFillTx/>
                <a:ea typeface="Inter"/>
              </a:rPr>
              <a:t> more further guidance or training contact us</a:t>
            </a:r>
            <a:endParaRPr lang="en-US" sz="2000" b="0" u="none" strike="noStrike" dirty="0">
              <a:solidFill>
                <a:srgbClr val="000000"/>
              </a:solidFill>
              <a:effectLst/>
              <a:uFillTx/>
            </a:endParaRPr>
          </a:p>
          <a:p>
            <a:pPr indent="0">
              <a:lnSpc>
                <a:spcPct val="100000"/>
              </a:lnSpc>
              <a:buNone/>
              <a:tabLst>
                <a:tab pos="0" algn="l"/>
              </a:tabLst>
            </a:pPr>
            <a:r>
              <a:rPr lang="en-GB" sz="1400" b="0" u="none" strike="noStrike" dirty="0">
                <a:solidFill>
                  <a:schemeClr val="lt1"/>
                </a:solidFill>
                <a:effectLst/>
                <a:uFillTx/>
                <a:ea typeface="Inter"/>
                <a:hlinkClick r:id="rId2"/>
              </a:rPr>
              <a:t>cscptraining@croydon.gov.uk</a:t>
            </a:r>
            <a:endParaRPr lang="en-US" sz="1400" b="0" u="none" strike="noStrike" dirty="0">
              <a:solidFill>
                <a:srgbClr val="000000"/>
              </a:solidFill>
              <a:effectLst/>
              <a:uFillTx/>
            </a:endParaRPr>
          </a:p>
          <a:p>
            <a:pPr indent="0">
              <a:lnSpc>
                <a:spcPct val="100000"/>
              </a:lnSpc>
              <a:buNone/>
              <a:tabLst>
                <a:tab pos="0" algn="l"/>
              </a:tabLst>
            </a:pPr>
            <a:r>
              <a:rPr lang="en-GB" sz="1400" dirty="0">
                <a:solidFill>
                  <a:schemeClr val="lt1"/>
                </a:solidFill>
                <a:hlinkClick r:id="rId3"/>
              </a:rPr>
              <a:t>c</a:t>
            </a:r>
            <a:r>
              <a:rPr lang="en" sz="1400" b="0" u="none" strike="noStrike" dirty="0">
                <a:solidFill>
                  <a:schemeClr val="lt1"/>
                </a:solidFill>
                <a:effectLst/>
                <a:uFillTx/>
                <a:hlinkClick r:id="rId3"/>
              </a:rPr>
              <a:t>roydonsafeguar</a:t>
            </a:r>
            <a:r>
              <a:rPr lang="en" sz="1400" dirty="0">
                <a:solidFill>
                  <a:schemeClr val="lt1"/>
                </a:solidFill>
                <a:hlinkClick r:id="rId3"/>
              </a:rPr>
              <a:t>d</a:t>
            </a:r>
            <a:r>
              <a:rPr lang="en" sz="1400" b="0" u="none" strike="noStrike" dirty="0">
                <a:solidFill>
                  <a:schemeClr val="lt1"/>
                </a:solidFill>
                <a:effectLst/>
                <a:uFillTx/>
                <a:hlinkClick r:id="rId3"/>
              </a:rPr>
              <a:t>ing.org</a:t>
            </a:r>
            <a:endParaRPr lang="en-US" sz="1400" b="0" u="none" strike="noStrike" dirty="0">
              <a:solidFill>
                <a:srgbClr val="000000"/>
              </a:solidFill>
              <a:effectLst/>
              <a:uFillTx/>
            </a:endParaRPr>
          </a:p>
        </p:txBody>
      </p:sp>
      <p:pic>
        <p:nvPicPr>
          <p:cNvPr id="3" name="Picture 2">
            <a:extLst>
              <a:ext uri="{FF2B5EF4-FFF2-40B4-BE49-F238E27FC236}">
                <a16:creationId xmlns:a16="http://schemas.microsoft.com/office/drawing/2014/main" id="{83BEA719-922A-2DF2-7D62-F2313E21C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703" y="266262"/>
            <a:ext cx="5683377" cy="3549925"/>
          </a:xfrm>
          <a:prstGeom prst="roundRect">
            <a:avLst>
              <a:gd name="adj" fmla="val 7394"/>
            </a:avLst>
          </a:prstGeom>
        </p:spPr>
      </p:pic>
      <p:pic>
        <p:nvPicPr>
          <p:cNvPr id="4" name="Graphic 3" descr="Envelope with solid fill">
            <a:extLst>
              <a:ext uri="{FF2B5EF4-FFF2-40B4-BE49-F238E27FC236}">
                <a16:creationId xmlns:a16="http://schemas.microsoft.com/office/drawing/2014/main" id="{A1786275-08A9-7144-60B4-EC53379A99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956" y="2372348"/>
            <a:ext cx="180000" cy="180000"/>
          </a:xfrm>
          <a:prstGeom prst="rect">
            <a:avLst/>
          </a:prstGeom>
        </p:spPr>
      </p:pic>
      <p:pic>
        <p:nvPicPr>
          <p:cNvPr id="6" name="Graphic 5" descr="World with solid fill">
            <a:extLst>
              <a:ext uri="{FF2B5EF4-FFF2-40B4-BE49-F238E27FC236}">
                <a16:creationId xmlns:a16="http://schemas.microsoft.com/office/drawing/2014/main" id="{A6FA4040-BC75-336D-AC3E-E1C298E146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7956" y="2698289"/>
            <a:ext cx="180000" cy="180000"/>
          </a:xfrm>
          <a:prstGeom prst="rect">
            <a:avLst/>
          </a:prstGeom>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E9FC02-69AE-F64A-DA83-BD1BF314BBA8}"/>
              </a:ext>
            </a:extLst>
          </p:cNvPr>
          <p:cNvSpPr/>
          <p:nvPr/>
        </p:nvSpPr>
        <p:spPr>
          <a:xfrm>
            <a:off x="0" y="1516380"/>
            <a:ext cx="9144000" cy="21259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BBC9FF8E-4ECA-49D7-FB53-AE90695842D0}"/>
              </a:ext>
            </a:extLst>
          </p:cNvPr>
          <p:cNvSpPr>
            <a:spLocks noGrp="1"/>
          </p:cNvSpPr>
          <p:nvPr>
            <p:ph type="body" sz="quarter" idx="10"/>
          </p:nvPr>
        </p:nvSpPr>
        <p:spPr>
          <a:xfrm>
            <a:off x="316111" y="2189933"/>
            <a:ext cx="8511778" cy="778875"/>
          </a:xfrm>
          <a:solidFill>
            <a:schemeClr val="bg1"/>
          </a:solidFill>
        </p:spPr>
        <p:txBody>
          <a:bodyPr/>
          <a:lstStyle/>
          <a:p>
            <a:r>
              <a:rPr lang="en-GB" sz="4800" b="1" dirty="0">
                <a:solidFill>
                  <a:schemeClr val="tx1">
                    <a:lumMod val="50000"/>
                  </a:schemeClr>
                </a:solidFill>
              </a:rPr>
              <a:t>Section 1: The Multi-Agency</a:t>
            </a:r>
          </a:p>
        </p:txBody>
      </p:sp>
    </p:spTree>
    <p:extLst>
      <p:ext uri="{BB962C8B-B14F-4D97-AF65-F5344CB8AC3E}">
        <p14:creationId xmlns:p14="http://schemas.microsoft.com/office/powerpoint/2010/main" val="123909440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Rounded Corners 120">
            <a:extLst>
              <a:ext uri="{FF2B5EF4-FFF2-40B4-BE49-F238E27FC236}">
                <a16:creationId xmlns:a16="http://schemas.microsoft.com/office/drawing/2014/main" id="{C669E26C-5AB3-2672-2B3C-4262A859A40F}"/>
              </a:ext>
            </a:extLst>
          </p:cNvPr>
          <p:cNvSpPr/>
          <p:nvPr/>
        </p:nvSpPr>
        <p:spPr>
          <a:xfrm>
            <a:off x="2859315" y="2922252"/>
            <a:ext cx="6139523" cy="1192547"/>
          </a:xfrm>
          <a:prstGeom prst="roundRect">
            <a:avLst>
              <a:gd name="adj" fmla="val 434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08000" tIns="0" rIns="36000" bIns="36000" rtlCol="0" anchor="t"/>
          <a:lstStyle/>
          <a:p>
            <a:r>
              <a:rPr lang="en-GB" sz="1000" b="1" dirty="0">
                <a:solidFill>
                  <a:schemeClr val="accent6"/>
                </a:solidFill>
              </a:rPr>
              <a:t>Referrals</a:t>
            </a:r>
          </a:p>
        </p:txBody>
      </p:sp>
      <p:sp>
        <p:nvSpPr>
          <p:cNvPr id="25" name="Rectangle: Rounded Corners 24">
            <a:extLst>
              <a:ext uri="{FF2B5EF4-FFF2-40B4-BE49-F238E27FC236}">
                <a16:creationId xmlns:a16="http://schemas.microsoft.com/office/drawing/2014/main" id="{1897B133-0BA9-BCD2-ACD9-78596D959F19}"/>
              </a:ext>
            </a:extLst>
          </p:cNvPr>
          <p:cNvSpPr/>
          <p:nvPr/>
        </p:nvSpPr>
        <p:spPr>
          <a:xfrm>
            <a:off x="5417551" y="143625"/>
            <a:ext cx="1030514" cy="401995"/>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b="1" kern="0" dirty="0">
                <a:solidFill>
                  <a:prstClr val="white"/>
                </a:solidFill>
                <a:latin typeface="Aptos" panose="02110004020202020204"/>
              </a:rPr>
              <a:t>Worried about a child or family</a:t>
            </a:r>
            <a:endPar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8" name="TextBox 47">
            <a:extLst>
              <a:ext uri="{FF2B5EF4-FFF2-40B4-BE49-F238E27FC236}">
                <a16:creationId xmlns:a16="http://schemas.microsoft.com/office/drawing/2014/main" id="{1A0D0C12-9B56-59C9-E5D7-EE23BDB3DCBC}"/>
              </a:ext>
            </a:extLst>
          </p:cNvPr>
          <p:cNvSpPr txBox="1"/>
          <p:nvPr/>
        </p:nvSpPr>
        <p:spPr>
          <a:xfrm>
            <a:off x="216478" y="1183171"/>
            <a:ext cx="2244611" cy="3359522"/>
          </a:xfrm>
          <a:prstGeom prst="roundRect">
            <a:avLst>
              <a:gd name="adj" fmla="val 7164"/>
            </a:avLst>
          </a:prstGeom>
          <a:solidFill>
            <a:schemeClr val="accent2"/>
          </a:solidFill>
        </p:spPr>
        <p:txBody>
          <a:bodyPr wrap="square">
            <a:spAutoFit/>
          </a:bodyPr>
          <a:lstStyle/>
          <a:p>
            <a:pPr algn="l">
              <a:buNone/>
            </a:pPr>
            <a:r>
              <a:rPr lang="en-GB" sz="1050" b="1" i="0" dirty="0">
                <a:solidFill>
                  <a:schemeClr val="bg1"/>
                </a:solidFill>
                <a:effectLst/>
              </a:rPr>
              <a:t>Quick </a:t>
            </a:r>
            <a:r>
              <a:rPr lang="en-GB" sz="1050" b="1" dirty="0">
                <a:solidFill>
                  <a:schemeClr val="bg1"/>
                </a:solidFill>
              </a:rPr>
              <a:t>R</a:t>
            </a:r>
            <a:r>
              <a:rPr lang="en-GB" sz="1050" b="1" i="0" dirty="0">
                <a:solidFill>
                  <a:schemeClr val="bg1"/>
                </a:solidFill>
                <a:effectLst/>
              </a:rPr>
              <a:t>eference: Referral Decision Flowchart</a:t>
            </a:r>
          </a:p>
          <a:p>
            <a:pPr algn="l">
              <a:buNone/>
            </a:pPr>
            <a:endParaRPr lang="en-GB" sz="950" b="1" dirty="0">
              <a:solidFill>
                <a:schemeClr val="bg1"/>
              </a:solidFill>
            </a:endParaRPr>
          </a:p>
          <a:p>
            <a:pPr algn="l">
              <a:buNone/>
            </a:pPr>
            <a:r>
              <a:rPr lang="en-GB" sz="950" i="0" dirty="0">
                <a:solidFill>
                  <a:schemeClr val="bg1"/>
                </a:solidFill>
                <a:effectLst/>
              </a:rPr>
              <a:t>This flowchart is designed to support practitioners in deciding what action to take when they have a concern about a child. It helps ensure a consistent and proportionate response across agencies in Croydon.</a:t>
            </a:r>
          </a:p>
          <a:p>
            <a:pPr algn="l">
              <a:buNone/>
            </a:pPr>
            <a:endParaRPr lang="en-GB" sz="950" dirty="0">
              <a:solidFill>
                <a:schemeClr val="bg1"/>
              </a:solidFill>
            </a:endParaRPr>
          </a:p>
          <a:p>
            <a:pPr algn="l">
              <a:buNone/>
            </a:pPr>
            <a:r>
              <a:rPr lang="en-GB" sz="950" b="1" dirty="0">
                <a:solidFill>
                  <a:schemeClr val="bg1"/>
                </a:solidFill>
              </a:rPr>
              <a:t>Key reminders:</a:t>
            </a:r>
          </a:p>
          <a:p>
            <a:pPr marL="171450" indent="-171450" algn="l">
              <a:spcAft>
                <a:spcPts val="400"/>
              </a:spcAft>
              <a:buFont typeface="Arial" panose="020B0604020202020204" pitchFamily="34" charset="0"/>
              <a:buChar char="•"/>
            </a:pPr>
            <a:r>
              <a:rPr lang="en-GB" sz="950" i="0" dirty="0">
                <a:solidFill>
                  <a:srgbClr val="0F1115"/>
                </a:solidFill>
                <a:effectLst/>
              </a:rPr>
              <a:t>A referral is never wrong if it’s made in good faith and based on </a:t>
            </a:r>
            <a:r>
              <a:rPr lang="en-GB" sz="950" b="1" i="0" dirty="0">
                <a:solidFill>
                  <a:srgbClr val="0F1115"/>
                </a:solidFill>
                <a:effectLst/>
              </a:rPr>
              <a:t>genuine concern</a:t>
            </a:r>
            <a:r>
              <a:rPr lang="en-GB" sz="950" i="0" dirty="0">
                <a:solidFill>
                  <a:srgbClr val="0F1115"/>
                </a:solidFill>
                <a:effectLst/>
              </a:rPr>
              <a:t>.</a:t>
            </a:r>
          </a:p>
          <a:p>
            <a:pPr marL="171450" indent="-171450" algn="l">
              <a:spcAft>
                <a:spcPts val="400"/>
              </a:spcAft>
              <a:buFont typeface="Arial" panose="020B0604020202020204" pitchFamily="34" charset="0"/>
              <a:buChar char="•"/>
            </a:pPr>
            <a:r>
              <a:rPr lang="en-GB" sz="950" b="1" i="0" dirty="0">
                <a:solidFill>
                  <a:srgbClr val="0F1115"/>
                </a:solidFill>
                <a:effectLst/>
              </a:rPr>
              <a:t>Quality matters </a:t>
            </a:r>
            <a:r>
              <a:rPr lang="en-GB" sz="950" i="0" dirty="0">
                <a:solidFill>
                  <a:srgbClr val="0F1115"/>
                </a:solidFill>
                <a:effectLst/>
              </a:rPr>
              <a:t>-  provide as much relevant, factual information as possible.</a:t>
            </a:r>
          </a:p>
          <a:p>
            <a:pPr marL="171450" indent="-171450" algn="l">
              <a:spcAft>
                <a:spcPts val="400"/>
              </a:spcAft>
              <a:buFont typeface="Arial" panose="020B0604020202020204" pitchFamily="34" charset="0"/>
              <a:buChar char="•"/>
            </a:pPr>
            <a:r>
              <a:rPr lang="en-GB" sz="950" i="0" dirty="0">
                <a:solidFill>
                  <a:srgbClr val="0F1115"/>
                </a:solidFill>
                <a:effectLst/>
              </a:rPr>
              <a:t>Remember to </a:t>
            </a:r>
            <a:r>
              <a:rPr lang="en-GB" sz="950" b="1" i="0" dirty="0">
                <a:solidFill>
                  <a:srgbClr val="0F1115"/>
                </a:solidFill>
                <a:effectLst/>
              </a:rPr>
              <a:t>follow up </a:t>
            </a:r>
            <a:r>
              <a:rPr lang="en-GB" sz="950" i="0" dirty="0">
                <a:solidFill>
                  <a:srgbClr val="0F1115"/>
                </a:solidFill>
                <a:effectLst/>
              </a:rPr>
              <a:t>on your referral to confirm it has been received and progressed.</a:t>
            </a:r>
          </a:p>
        </p:txBody>
      </p:sp>
      <p:sp>
        <p:nvSpPr>
          <p:cNvPr id="49" name="Title 1">
            <a:extLst>
              <a:ext uri="{FF2B5EF4-FFF2-40B4-BE49-F238E27FC236}">
                <a16:creationId xmlns:a16="http://schemas.microsoft.com/office/drawing/2014/main" id="{DB1D739B-7080-F275-A881-0357B3FC3ADA}"/>
              </a:ext>
            </a:extLst>
          </p:cNvPr>
          <p:cNvSpPr txBox="1">
            <a:spLocks/>
          </p:cNvSpPr>
          <p:nvPr/>
        </p:nvSpPr>
        <p:spPr>
          <a:xfrm>
            <a:off x="108299" y="143625"/>
            <a:ext cx="4681411" cy="7738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700" dirty="0">
                <a:solidFill>
                  <a:schemeClr val="bg1"/>
                </a:solidFill>
              </a:rPr>
              <a:t>Responding to concerns about a child or family</a:t>
            </a:r>
          </a:p>
        </p:txBody>
      </p:sp>
      <p:sp>
        <p:nvSpPr>
          <p:cNvPr id="2" name="Rectangle: Rounded Corners 1">
            <a:extLst>
              <a:ext uri="{FF2B5EF4-FFF2-40B4-BE49-F238E27FC236}">
                <a16:creationId xmlns:a16="http://schemas.microsoft.com/office/drawing/2014/main" id="{8C826000-8D6B-C8B1-74FB-B48E1DE0386E}"/>
              </a:ext>
            </a:extLst>
          </p:cNvPr>
          <p:cNvSpPr/>
          <p:nvPr/>
        </p:nvSpPr>
        <p:spPr>
          <a:xfrm>
            <a:off x="5417551" y="1395995"/>
            <a:ext cx="1030514" cy="486665"/>
          </a:xfrm>
          <a:prstGeom prst="roundRect">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kern="0" dirty="0">
                <a:solidFill>
                  <a:schemeClr val="bg1"/>
                </a:solidFill>
                <a:latin typeface="Aptos" panose="02110004020202020204"/>
              </a:rPr>
              <a:t>Assess the level of concern using the </a:t>
            </a:r>
            <a:r>
              <a:rPr lang="en-GB" sz="800" kern="0" dirty="0">
                <a:solidFill>
                  <a:schemeClr val="bg1"/>
                </a:solidFill>
                <a:latin typeface="Aptos" panose="02110004020202020204"/>
                <a:hlinkClick r:id="rId2"/>
              </a:rPr>
              <a:t>Threshold Guidance</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62A91119-6F2F-D906-1C18-87CFAAE2A7C4}"/>
              </a:ext>
            </a:extLst>
          </p:cNvPr>
          <p:cNvSpPr/>
          <p:nvPr/>
        </p:nvSpPr>
        <p:spPr>
          <a:xfrm>
            <a:off x="6935930" y="716481"/>
            <a:ext cx="1030514" cy="401995"/>
          </a:xfrm>
          <a:prstGeom prst="roundRect">
            <a:avLst/>
          </a:prstGeom>
          <a:solidFill>
            <a:srgbClr val="C00000"/>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b="1" kern="0" dirty="0">
                <a:solidFill>
                  <a:prstClr val="white"/>
                </a:solidFill>
                <a:latin typeface="Aptos" panose="02110004020202020204"/>
              </a:rPr>
              <a:t>Call 999 </a:t>
            </a:r>
            <a:endParaRPr kumimoji="0" lang="en-GB" sz="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9C9BF434-25E5-A648-0B48-98177F6BDA25}"/>
              </a:ext>
            </a:extLst>
          </p:cNvPr>
          <p:cNvSpPr/>
          <p:nvPr/>
        </p:nvSpPr>
        <p:spPr>
          <a:xfrm>
            <a:off x="5417551" y="716482"/>
            <a:ext cx="1030514" cy="401995"/>
          </a:xfrm>
          <a:prstGeom prst="roundRect">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i="0" u="none" strike="noStrike" kern="0" cap="none" spc="0" normalizeH="0" baseline="0" noProof="0" dirty="0">
                <a:ln>
                  <a:noFill/>
                </a:ln>
                <a:solidFill>
                  <a:schemeClr val="bg1"/>
                </a:solidFill>
                <a:effectLst/>
                <a:uLnTx/>
                <a:uFillTx/>
                <a:latin typeface="Aptos" panose="02110004020202020204"/>
                <a:ea typeface="+mn-ea"/>
                <a:cs typeface="+mn-cs"/>
              </a:rPr>
              <a:t>Is there an </a:t>
            </a:r>
            <a:r>
              <a:rPr kumimoji="0" lang="en-GB" sz="800" b="1" i="0" u="none" strike="noStrike" kern="0" cap="none" spc="0" normalizeH="0" baseline="0" noProof="0" dirty="0">
                <a:ln>
                  <a:noFill/>
                </a:ln>
                <a:solidFill>
                  <a:schemeClr val="bg1"/>
                </a:solidFill>
                <a:effectLst/>
                <a:uLnTx/>
                <a:uFillTx/>
                <a:latin typeface="Aptos" panose="02110004020202020204"/>
                <a:ea typeface="+mn-ea"/>
                <a:cs typeface="+mn-cs"/>
              </a:rPr>
              <a:t>immediate </a:t>
            </a:r>
            <a:r>
              <a:rPr kumimoji="0" lang="en-GB" sz="800" i="0" u="none" strike="noStrike" kern="0" cap="none" spc="0" normalizeH="0" baseline="0" noProof="0" dirty="0">
                <a:ln>
                  <a:noFill/>
                </a:ln>
                <a:solidFill>
                  <a:schemeClr val="bg1"/>
                </a:solidFill>
                <a:effectLst/>
                <a:uLnTx/>
                <a:uFillTx/>
                <a:latin typeface="Aptos" panose="02110004020202020204"/>
                <a:ea typeface="+mn-ea"/>
                <a:cs typeface="+mn-cs"/>
              </a:rPr>
              <a:t>risk of  significant harm</a:t>
            </a:r>
          </a:p>
        </p:txBody>
      </p:sp>
      <p:cxnSp>
        <p:nvCxnSpPr>
          <p:cNvPr id="6" name="Straight Arrow Connector 5">
            <a:extLst>
              <a:ext uri="{FF2B5EF4-FFF2-40B4-BE49-F238E27FC236}">
                <a16:creationId xmlns:a16="http://schemas.microsoft.com/office/drawing/2014/main" id="{52ED8553-DA5C-C7FF-98D7-1B84D9794976}"/>
              </a:ext>
            </a:extLst>
          </p:cNvPr>
          <p:cNvCxnSpPr>
            <a:stCxn id="4" idx="3"/>
            <a:endCxn id="3" idx="1"/>
          </p:cNvCxnSpPr>
          <p:nvPr/>
        </p:nvCxnSpPr>
        <p:spPr>
          <a:xfrm flipV="1">
            <a:off x="6448065" y="917479"/>
            <a:ext cx="487865" cy="1"/>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88E07DE-10A5-21FB-FAD1-9A79BEF826FF}"/>
              </a:ext>
            </a:extLst>
          </p:cNvPr>
          <p:cNvCxnSpPr>
            <a:cxnSpLocks/>
            <a:stCxn id="25" idx="2"/>
            <a:endCxn id="4" idx="0"/>
          </p:cNvCxnSpPr>
          <p:nvPr/>
        </p:nvCxnSpPr>
        <p:spPr>
          <a:xfrm>
            <a:off x="5932808" y="545620"/>
            <a:ext cx="0" cy="170862"/>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1B4C0C-F875-392F-C45D-2E219CA4D7B5}"/>
              </a:ext>
            </a:extLst>
          </p:cNvPr>
          <p:cNvCxnSpPr>
            <a:cxnSpLocks/>
            <a:stCxn id="4" idx="2"/>
            <a:endCxn id="2" idx="0"/>
          </p:cNvCxnSpPr>
          <p:nvPr/>
        </p:nvCxnSpPr>
        <p:spPr>
          <a:xfrm>
            <a:off x="5932808" y="1118477"/>
            <a:ext cx="0" cy="277518"/>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EC8ABD1C-2BA8-B2FF-9CC0-7B1BF481A54C}"/>
              </a:ext>
            </a:extLst>
          </p:cNvPr>
          <p:cNvSpPr/>
          <p:nvPr/>
        </p:nvSpPr>
        <p:spPr>
          <a:xfrm>
            <a:off x="6935929" y="1437669"/>
            <a:ext cx="1991589" cy="401995"/>
          </a:xfrm>
          <a:prstGeom prst="roundRect">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kern="0" dirty="0">
                <a:solidFill>
                  <a:schemeClr val="bg1"/>
                </a:solidFill>
                <a:latin typeface="Aptos" panose="02110004020202020204"/>
              </a:rPr>
              <a:t>Familiarise yourself with this guidance</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cxnSp>
        <p:nvCxnSpPr>
          <p:cNvPr id="19" name="Straight Arrow Connector 18">
            <a:extLst>
              <a:ext uri="{FF2B5EF4-FFF2-40B4-BE49-F238E27FC236}">
                <a16:creationId xmlns:a16="http://schemas.microsoft.com/office/drawing/2014/main" id="{18F59B51-8128-8778-7D71-45100B53EA6D}"/>
              </a:ext>
            </a:extLst>
          </p:cNvPr>
          <p:cNvCxnSpPr>
            <a:cxnSpLocks/>
            <a:stCxn id="2" idx="2"/>
            <a:endCxn id="87" idx="0"/>
          </p:cNvCxnSpPr>
          <p:nvPr/>
        </p:nvCxnSpPr>
        <p:spPr>
          <a:xfrm>
            <a:off x="5932808" y="1882660"/>
            <a:ext cx="0" cy="261546"/>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AA1BAC5-8CA5-99F5-BC2A-9AA4EEBC9163}"/>
              </a:ext>
            </a:extLst>
          </p:cNvPr>
          <p:cNvCxnSpPr>
            <a:cxnSpLocks/>
            <a:stCxn id="2" idx="3"/>
            <a:endCxn id="16" idx="1"/>
          </p:cNvCxnSpPr>
          <p:nvPr/>
        </p:nvCxnSpPr>
        <p:spPr>
          <a:xfrm flipV="1">
            <a:off x="6448065" y="1638667"/>
            <a:ext cx="487864" cy="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6AC95B2-9FD3-FD3E-418E-0AF525CF6859}"/>
              </a:ext>
            </a:extLst>
          </p:cNvPr>
          <p:cNvCxnSpPr>
            <a:cxnSpLocks/>
            <a:stCxn id="2" idx="3"/>
            <a:endCxn id="16" idx="1"/>
          </p:cNvCxnSpPr>
          <p:nvPr/>
        </p:nvCxnSpPr>
        <p:spPr>
          <a:xfrm flipV="1">
            <a:off x="6448065" y="1638667"/>
            <a:ext cx="487864" cy="661"/>
          </a:xfrm>
          <a:prstGeom prst="straightConnector1">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95D570F-186C-02A3-5071-8E7BDADBC2CE}"/>
              </a:ext>
            </a:extLst>
          </p:cNvPr>
          <p:cNvSpPr txBox="1"/>
          <p:nvPr/>
        </p:nvSpPr>
        <p:spPr>
          <a:xfrm>
            <a:off x="6571822" y="819571"/>
            <a:ext cx="218577" cy="195814"/>
          </a:xfrm>
          <a:prstGeom prst="rect">
            <a:avLst/>
          </a:prstGeom>
          <a:solidFill>
            <a:srgbClr val="C8D1DD"/>
          </a:solidFill>
        </p:spPr>
        <p:txBody>
          <a:bodyPr wrap="none" lIns="36000" tIns="36000" rIns="36000" bIns="36000" rtlCol="0">
            <a:spAutoFit/>
          </a:bodyPr>
          <a:lstStyle/>
          <a:p>
            <a:r>
              <a:rPr lang="en-GB" sz="800" b="1" dirty="0">
                <a:solidFill>
                  <a:schemeClr val="bg1"/>
                </a:solidFill>
              </a:rPr>
              <a:t>Yes</a:t>
            </a:r>
          </a:p>
        </p:txBody>
      </p:sp>
      <p:grpSp>
        <p:nvGrpSpPr>
          <p:cNvPr id="120" name="Group 119">
            <a:extLst>
              <a:ext uri="{FF2B5EF4-FFF2-40B4-BE49-F238E27FC236}">
                <a16:creationId xmlns:a16="http://schemas.microsoft.com/office/drawing/2014/main" id="{B1BC8883-9AA4-8775-C262-C3BD6A3D6660}"/>
              </a:ext>
            </a:extLst>
          </p:cNvPr>
          <p:cNvGrpSpPr/>
          <p:nvPr/>
        </p:nvGrpSpPr>
        <p:grpSpPr>
          <a:xfrm>
            <a:off x="3031651" y="3137316"/>
            <a:ext cx="5895870" cy="914358"/>
            <a:chOff x="3031651" y="2970405"/>
            <a:chExt cx="5895870" cy="914358"/>
          </a:xfrm>
        </p:grpSpPr>
        <p:sp>
          <p:nvSpPr>
            <p:cNvPr id="17" name="Rectangle: Rounded Corners 16">
              <a:extLst>
                <a:ext uri="{FF2B5EF4-FFF2-40B4-BE49-F238E27FC236}">
                  <a16:creationId xmlns:a16="http://schemas.microsoft.com/office/drawing/2014/main" id="{13CA7938-0066-B47D-85F9-5A92654C019A}"/>
                </a:ext>
              </a:extLst>
            </p:cNvPr>
            <p:cNvSpPr/>
            <p:nvPr/>
          </p:nvSpPr>
          <p:spPr>
            <a:xfrm>
              <a:off x="5417551" y="2970405"/>
              <a:ext cx="1030514" cy="914357"/>
            </a:xfrm>
            <a:prstGeom prst="roundRect">
              <a:avLst>
                <a:gd name="adj" fmla="val 7364"/>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kern="0" dirty="0">
                  <a:solidFill>
                    <a:schemeClr val="bg1"/>
                  </a:solidFill>
                  <a:latin typeface="Aptos" panose="02110004020202020204"/>
                </a:rPr>
                <a:t>Does the concern suggest </a:t>
              </a:r>
              <a:r>
                <a:rPr lang="en-GB" sz="800" b="1" kern="0" dirty="0">
                  <a:solidFill>
                    <a:schemeClr val="bg1"/>
                  </a:solidFill>
                  <a:latin typeface="Aptos" panose="02110004020202020204"/>
                </a:rPr>
                <a:t>significant harm </a:t>
              </a:r>
              <a:r>
                <a:rPr lang="en-GB" sz="800" kern="0" dirty="0">
                  <a:solidFill>
                    <a:schemeClr val="bg1"/>
                  </a:solidFill>
                  <a:latin typeface="Aptos" panose="02110004020202020204"/>
                </a:rPr>
                <a:t>or </a:t>
              </a:r>
              <a:r>
                <a:rPr lang="en-GB" sz="800" b="1" kern="0" dirty="0">
                  <a:solidFill>
                    <a:schemeClr val="bg1"/>
                  </a:solidFill>
                  <a:latin typeface="Aptos" panose="02110004020202020204"/>
                </a:rPr>
                <a:t>ongoing neglect</a:t>
              </a:r>
              <a:r>
                <a:rPr lang="en-GB" sz="800" kern="0" dirty="0">
                  <a:solidFill>
                    <a:schemeClr val="bg1"/>
                  </a:solidFill>
                  <a:latin typeface="Aptos" panose="02110004020202020204"/>
                </a:rPr>
                <a:t>?</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sp>
          <p:nvSpPr>
            <p:cNvPr id="59" name="Rectangle: Rounded Corners 58">
              <a:extLst>
                <a:ext uri="{FF2B5EF4-FFF2-40B4-BE49-F238E27FC236}">
                  <a16:creationId xmlns:a16="http://schemas.microsoft.com/office/drawing/2014/main" id="{7A1A442F-9A59-9872-2828-D61437B55595}"/>
                </a:ext>
              </a:extLst>
            </p:cNvPr>
            <p:cNvSpPr/>
            <p:nvPr/>
          </p:nvSpPr>
          <p:spPr>
            <a:xfrm>
              <a:off x="6935930" y="2970406"/>
              <a:ext cx="1991591" cy="914357"/>
            </a:xfrm>
            <a:prstGeom prst="roundRect">
              <a:avLst>
                <a:gd name="adj" fmla="val 7364"/>
              </a:avLst>
            </a:prstGeom>
            <a:solidFill>
              <a:srgbClr val="FFC000"/>
            </a:solidFill>
            <a:ln w="19050" cap="flat" cmpd="sng" algn="ctr">
              <a:solidFill>
                <a:srgbClr val="156082">
                  <a:shade val="15000"/>
                </a:srgbClr>
              </a:solidFill>
              <a:prstDash val="solid"/>
              <a:miter lim="800000"/>
            </a:ln>
            <a:effectLst/>
          </p:spPr>
          <p:txBody>
            <a:bodyPr rtlCol="0" anchor="ctr"/>
            <a:lstStyle/>
            <a:p>
              <a:pPr marL="171450" indent="-171450">
                <a:spcAft>
                  <a:spcPts val="200"/>
                </a:spcAft>
                <a:buFont typeface="Arial" panose="020B0604020202020204" pitchFamily="34" charset="0"/>
                <a:buChar char="•"/>
              </a:pPr>
              <a:r>
                <a:rPr lang="en-GB" sz="800" dirty="0">
                  <a:solidFill>
                    <a:schemeClr val="bg1"/>
                  </a:solidFill>
                </a:rPr>
                <a:t>Contact </a:t>
              </a:r>
              <a:r>
                <a:rPr lang="en-GB" sz="800" b="1" dirty="0">
                  <a:solidFill>
                    <a:schemeClr val="bg1"/>
                  </a:solidFill>
                </a:rPr>
                <a:t>MASH</a:t>
              </a:r>
              <a:r>
                <a:rPr lang="en-GB" sz="800" dirty="0">
                  <a:solidFill>
                    <a:schemeClr val="bg1"/>
                  </a:solidFill>
                </a:rPr>
                <a:t> for advice or to make a referral.</a:t>
              </a:r>
            </a:p>
            <a:p>
              <a:pPr marL="171450" indent="-171450">
                <a:spcAft>
                  <a:spcPts val="200"/>
                </a:spcAft>
                <a:buFont typeface="Arial" panose="020B0604020202020204" pitchFamily="34" charset="0"/>
                <a:buChar char="•"/>
              </a:pPr>
              <a:r>
                <a:rPr lang="en-GB" sz="800" dirty="0">
                  <a:solidFill>
                    <a:schemeClr val="bg1"/>
                  </a:solidFill>
                </a:rPr>
                <a:t>Use the </a:t>
              </a:r>
              <a:r>
                <a:rPr lang="en-GB" sz="800" b="1" dirty="0">
                  <a:solidFill>
                    <a:schemeClr val="bg1"/>
                  </a:solidFill>
                </a:rPr>
                <a:t>online portal</a:t>
              </a:r>
              <a:r>
                <a:rPr lang="en-GB" sz="800" dirty="0">
                  <a:solidFill>
                    <a:schemeClr val="bg1"/>
                  </a:solidFill>
                </a:rPr>
                <a:t> and follow up by phone if urgent.</a:t>
              </a:r>
            </a:p>
            <a:p>
              <a:pPr marL="171450" indent="-171450">
                <a:spcAft>
                  <a:spcPts val="200"/>
                </a:spcAft>
                <a:buFont typeface="Arial" panose="020B0604020202020204" pitchFamily="34" charset="0"/>
                <a:buChar char="•"/>
              </a:pPr>
              <a:r>
                <a:rPr lang="en-GB" sz="800" dirty="0">
                  <a:solidFill>
                    <a:schemeClr val="bg1"/>
                  </a:solidFill>
                </a:rPr>
                <a:t>Referrals reviewed within </a:t>
              </a:r>
              <a:r>
                <a:rPr lang="en-GB" sz="800" b="1" dirty="0">
                  <a:solidFill>
                    <a:schemeClr val="bg1"/>
                  </a:solidFill>
                </a:rPr>
                <a:t>24 hours</a:t>
              </a:r>
              <a:r>
                <a:rPr lang="en-GB" sz="800" dirty="0">
                  <a:solidFill>
                    <a:schemeClr val="bg1"/>
                  </a:solidFill>
                </a:rPr>
                <a:t>, progressed within </a:t>
              </a:r>
              <a:r>
                <a:rPr lang="en-GB" sz="800" b="1" dirty="0">
                  <a:solidFill>
                    <a:schemeClr val="bg1"/>
                  </a:solidFill>
                </a:rPr>
                <a:t>48 hours</a:t>
              </a:r>
              <a:r>
                <a:rPr lang="en-GB" sz="800" dirty="0">
                  <a:solidFill>
                    <a:schemeClr val="bg1"/>
                  </a:solidFill>
                </a:rPr>
                <a:t>.</a:t>
              </a:r>
            </a:p>
          </p:txBody>
        </p:sp>
        <p:cxnSp>
          <p:nvCxnSpPr>
            <p:cNvPr id="60" name="Straight Arrow Connector 59">
              <a:extLst>
                <a:ext uri="{FF2B5EF4-FFF2-40B4-BE49-F238E27FC236}">
                  <a16:creationId xmlns:a16="http://schemas.microsoft.com/office/drawing/2014/main" id="{4D39601D-471D-E264-89F3-E9BB6A0B96BC}"/>
                </a:ext>
              </a:extLst>
            </p:cNvPr>
            <p:cNvCxnSpPr>
              <a:cxnSpLocks/>
              <a:stCxn id="17" idx="3"/>
              <a:endCxn id="59" idx="1"/>
            </p:cNvCxnSpPr>
            <p:nvPr/>
          </p:nvCxnSpPr>
          <p:spPr>
            <a:xfrm>
              <a:off x="6448065" y="3427584"/>
              <a:ext cx="487865" cy="1"/>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37FACF81-1E32-ACBD-85A7-517FA5D95397}"/>
                </a:ext>
              </a:extLst>
            </p:cNvPr>
            <p:cNvSpPr/>
            <p:nvPr/>
          </p:nvSpPr>
          <p:spPr>
            <a:xfrm>
              <a:off x="3031651" y="2970406"/>
              <a:ext cx="1958647" cy="914357"/>
            </a:xfrm>
            <a:prstGeom prst="roundRect">
              <a:avLst>
                <a:gd name="adj" fmla="val 7364"/>
              </a:avLst>
            </a:prstGeom>
            <a:solidFill>
              <a:srgbClr val="92D050"/>
            </a:solidFill>
            <a:ln w="19050" cap="flat" cmpd="sng" algn="ctr">
              <a:solidFill>
                <a:srgbClr val="156082">
                  <a:shade val="15000"/>
                </a:srgbClr>
              </a:solidFill>
              <a:prstDash val="solid"/>
              <a:miter lim="800000"/>
            </a:ln>
            <a:effectLst/>
          </p:spPr>
          <p:txBody>
            <a:bodyPr rtlCol="0" anchor="ctr"/>
            <a:lstStyle/>
            <a:p>
              <a:pPr marL="171450" indent="-171450">
                <a:spcAft>
                  <a:spcPts val="200"/>
                </a:spcAft>
                <a:buFont typeface="Arial" panose="020B0604020202020204" pitchFamily="34" charset="0"/>
                <a:buChar char="•"/>
              </a:pPr>
              <a:r>
                <a:rPr lang="en-GB" sz="800" dirty="0">
                  <a:solidFill>
                    <a:schemeClr val="bg1"/>
                  </a:solidFill>
                </a:rPr>
                <a:t>Consider </a:t>
              </a:r>
              <a:r>
                <a:rPr lang="en-GB" sz="800" b="1" dirty="0">
                  <a:solidFill>
                    <a:schemeClr val="bg1"/>
                  </a:solidFill>
                </a:rPr>
                <a:t>Early Help Directory </a:t>
              </a:r>
            </a:p>
            <a:p>
              <a:pPr marL="171450" indent="-171450">
                <a:spcAft>
                  <a:spcPts val="200"/>
                </a:spcAft>
                <a:buFont typeface="Arial" panose="020B0604020202020204" pitchFamily="34" charset="0"/>
                <a:buChar char="•"/>
              </a:pPr>
              <a:r>
                <a:rPr lang="en-GB" sz="800" dirty="0">
                  <a:solidFill>
                    <a:schemeClr val="bg1"/>
                  </a:solidFill>
                </a:rPr>
                <a:t>Signpost support from the </a:t>
              </a:r>
              <a:r>
                <a:rPr lang="en-GB" sz="800" b="1" dirty="0">
                  <a:solidFill>
                    <a:schemeClr val="bg1"/>
                  </a:solidFill>
                </a:rPr>
                <a:t>Family Hub</a:t>
              </a:r>
            </a:p>
            <a:p>
              <a:pPr marL="171450" indent="-171450">
                <a:spcAft>
                  <a:spcPts val="200"/>
                </a:spcAft>
                <a:buFont typeface="Arial" panose="020B0604020202020204" pitchFamily="34" charset="0"/>
                <a:buChar char="•"/>
              </a:pPr>
              <a:r>
                <a:rPr lang="en-GB" sz="800" dirty="0">
                  <a:solidFill>
                    <a:schemeClr val="bg1"/>
                  </a:solidFill>
                </a:rPr>
                <a:t>Offer advice or practical help where appropriate</a:t>
              </a:r>
            </a:p>
          </p:txBody>
        </p:sp>
        <p:cxnSp>
          <p:nvCxnSpPr>
            <p:cNvPr id="69" name="Straight Arrow Connector 68">
              <a:extLst>
                <a:ext uri="{FF2B5EF4-FFF2-40B4-BE49-F238E27FC236}">
                  <a16:creationId xmlns:a16="http://schemas.microsoft.com/office/drawing/2014/main" id="{F80FFA0B-5F2F-4A5D-1C3E-CD93E64F3807}"/>
                </a:ext>
              </a:extLst>
            </p:cNvPr>
            <p:cNvCxnSpPr>
              <a:cxnSpLocks/>
              <a:stCxn id="17" idx="1"/>
              <a:endCxn id="68" idx="3"/>
            </p:cNvCxnSpPr>
            <p:nvPr/>
          </p:nvCxnSpPr>
          <p:spPr>
            <a:xfrm flipH="1">
              <a:off x="4990298" y="3427584"/>
              <a:ext cx="427253" cy="1"/>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F130BDD-BF95-7C82-BADC-EBC020161692}"/>
                </a:ext>
              </a:extLst>
            </p:cNvPr>
            <p:cNvSpPr txBox="1"/>
            <p:nvPr/>
          </p:nvSpPr>
          <p:spPr>
            <a:xfrm>
              <a:off x="6571823" y="3341566"/>
              <a:ext cx="218577" cy="195814"/>
            </a:xfrm>
            <a:prstGeom prst="rect">
              <a:avLst/>
            </a:prstGeom>
            <a:solidFill>
              <a:srgbClr val="C8D1DD"/>
            </a:solidFill>
          </p:spPr>
          <p:txBody>
            <a:bodyPr wrap="none" lIns="36000" tIns="36000" rIns="36000" bIns="36000" rtlCol="0">
              <a:spAutoFit/>
            </a:bodyPr>
            <a:lstStyle/>
            <a:p>
              <a:r>
                <a:rPr lang="en-GB" sz="800" b="1" dirty="0">
                  <a:solidFill>
                    <a:schemeClr val="bg1"/>
                  </a:solidFill>
                </a:rPr>
                <a:t>Yes</a:t>
              </a:r>
            </a:p>
          </p:txBody>
        </p:sp>
        <p:sp>
          <p:nvSpPr>
            <p:cNvPr id="84" name="TextBox 83">
              <a:extLst>
                <a:ext uri="{FF2B5EF4-FFF2-40B4-BE49-F238E27FC236}">
                  <a16:creationId xmlns:a16="http://schemas.microsoft.com/office/drawing/2014/main" id="{0A0BAA7A-671D-A39E-F2B3-FA621C756BA8}"/>
                </a:ext>
              </a:extLst>
            </p:cNvPr>
            <p:cNvSpPr txBox="1"/>
            <p:nvPr/>
          </p:nvSpPr>
          <p:spPr>
            <a:xfrm>
              <a:off x="5150341" y="3326619"/>
              <a:ext cx="194531" cy="195814"/>
            </a:xfrm>
            <a:prstGeom prst="rect">
              <a:avLst/>
            </a:prstGeom>
            <a:solidFill>
              <a:srgbClr val="C8D1DD"/>
            </a:solidFill>
          </p:spPr>
          <p:txBody>
            <a:bodyPr wrap="none" lIns="36000" tIns="36000" rIns="36000" bIns="36000" rtlCol="0">
              <a:spAutoFit/>
            </a:bodyPr>
            <a:lstStyle/>
            <a:p>
              <a:r>
                <a:rPr lang="en-GB" sz="800" b="1" dirty="0">
                  <a:solidFill>
                    <a:schemeClr val="bg1"/>
                  </a:solidFill>
                </a:rPr>
                <a:t>No</a:t>
              </a:r>
            </a:p>
          </p:txBody>
        </p:sp>
      </p:grpSp>
      <p:sp>
        <p:nvSpPr>
          <p:cNvPr id="85" name="TextBox 84">
            <a:extLst>
              <a:ext uri="{FF2B5EF4-FFF2-40B4-BE49-F238E27FC236}">
                <a16:creationId xmlns:a16="http://schemas.microsoft.com/office/drawing/2014/main" id="{5E4FF39B-5B70-2726-89D6-FEAA83777992}"/>
              </a:ext>
            </a:extLst>
          </p:cNvPr>
          <p:cNvSpPr txBox="1"/>
          <p:nvPr/>
        </p:nvSpPr>
        <p:spPr>
          <a:xfrm>
            <a:off x="5954579" y="1141669"/>
            <a:ext cx="194531" cy="195814"/>
          </a:xfrm>
          <a:prstGeom prst="rect">
            <a:avLst/>
          </a:prstGeom>
          <a:noFill/>
        </p:spPr>
        <p:txBody>
          <a:bodyPr wrap="none" lIns="36000" tIns="36000" rIns="36000" bIns="36000" rtlCol="0">
            <a:spAutoFit/>
          </a:bodyPr>
          <a:lstStyle/>
          <a:p>
            <a:r>
              <a:rPr lang="en-GB" sz="800" b="1" dirty="0">
                <a:solidFill>
                  <a:schemeClr val="bg1"/>
                </a:solidFill>
              </a:rPr>
              <a:t>No</a:t>
            </a:r>
          </a:p>
        </p:txBody>
      </p:sp>
      <p:sp>
        <p:nvSpPr>
          <p:cNvPr id="87" name="Rectangle: Rounded Corners 86">
            <a:extLst>
              <a:ext uri="{FF2B5EF4-FFF2-40B4-BE49-F238E27FC236}">
                <a16:creationId xmlns:a16="http://schemas.microsoft.com/office/drawing/2014/main" id="{E36EBFDF-069F-4CB8-0655-8CAADBB9ADF1}"/>
              </a:ext>
            </a:extLst>
          </p:cNvPr>
          <p:cNvSpPr/>
          <p:nvPr/>
        </p:nvSpPr>
        <p:spPr>
          <a:xfrm>
            <a:off x="5417551" y="2144206"/>
            <a:ext cx="1030514" cy="523094"/>
          </a:xfrm>
          <a:prstGeom prst="roundRect">
            <a:avLst>
              <a:gd name="adj" fmla="val 12505"/>
            </a:avLst>
          </a:prstGeom>
          <a:solidFill>
            <a:schemeClr val="accent6"/>
          </a:solidFill>
          <a:ln w="19050" cap="flat" cmpd="sng" algn="ctr">
            <a:solidFill>
              <a:srgbClr val="156082">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800" b="1" kern="0" dirty="0">
                <a:solidFill>
                  <a:schemeClr val="bg1"/>
                </a:solidFill>
                <a:latin typeface="Aptos" panose="02110004020202020204"/>
              </a:rPr>
              <a:t>Before</a:t>
            </a:r>
            <a:r>
              <a:rPr lang="en-GB" sz="800" kern="0" dirty="0">
                <a:solidFill>
                  <a:schemeClr val="bg1"/>
                </a:solidFill>
                <a:latin typeface="Aptos" panose="02110004020202020204"/>
              </a:rPr>
              <a:t> making a referral gather and record information</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cxnSp>
        <p:nvCxnSpPr>
          <p:cNvPr id="89" name="Straight Arrow Connector 88">
            <a:extLst>
              <a:ext uri="{FF2B5EF4-FFF2-40B4-BE49-F238E27FC236}">
                <a16:creationId xmlns:a16="http://schemas.microsoft.com/office/drawing/2014/main" id="{A1D35E3D-D8FA-839C-2120-C2E844DF3F16}"/>
              </a:ext>
            </a:extLst>
          </p:cNvPr>
          <p:cNvCxnSpPr>
            <a:cxnSpLocks/>
            <a:stCxn id="87" idx="2"/>
            <a:endCxn id="121" idx="0"/>
          </p:cNvCxnSpPr>
          <p:nvPr/>
        </p:nvCxnSpPr>
        <p:spPr>
          <a:xfrm flipH="1">
            <a:off x="5929077" y="2667300"/>
            <a:ext cx="3731" cy="254952"/>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Rounded Corners 95">
            <a:extLst>
              <a:ext uri="{FF2B5EF4-FFF2-40B4-BE49-F238E27FC236}">
                <a16:creationId xmlns:a16="http://schemas.microsoft.com/office/drawing/2014/main" id="{0743F173-E135-0231-EC5E-386AD32A19AF}"/>
              </a:ext>
            </a:extLst>
          </p:cNvPr>
          <p:cNvSpPr/>
          <p:nvPr/>
        </p:nvSpPr>
        <p:spPr>
          <a:xfrm>
            <a:off x="6935930" y="1948575"/>
            <a:ext cx="1991592" cy="914357"/>
          </a:xfrm>
          <a:prstGeom prst="roundRect">
            <a:avLst>
              <a:gd name="adj" fmla="val 8730"/>
            </a:avLst>
          </a:prstGeom>
          <a:solidFill>
            <a:schemeClr val="accent6"/>
          </a:solidFill>
          <a:ln w="19050" cap="flat" cmpd="sng" algn="ctr">
            <a:solidFill>
              <a:srgbClr val="156082">
                <a:shade val="15000"/>
              </a:srgbClr>
            </a:solidFill>
            <a:prstDash val="solid"/>
            <a:miter lim="800000"/>
          </a:ln>
          <a:effectLst/>
        </p:spPr>
        <p:txBody>
          <a:bodyPr rtlCol="0" anchor="ctr"/>
          <a:lstStyle/>
          <a:p>
            <a:pPr marL="171450" marR="0" lvl="0" indent="-171450"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kern="0" dirty="0">
                <a:solidFill>
                  <a:schemeClr val="bg1"/>
                </a:solidFill>
                <a:latin typeface="Aptos" panose="02110004020202020204"/>
              </a:rPr>
              <a:t>Discuss with your </a:t>
            </a:r>
            <a:r>
              <a:rPr lang="en-GB" sz="800" b="1" kern="0" dirty="0">
                <a:solidFill>
                  <a:schemeClr val="bg1"/>
                </a:solidFill>
                <a:latin typeface="Aptos" panose="02110004020202020204"/>
              </a:rPr>
              <a:t>DSL/Manager </a:t>
            </a:r>
            <a:r>
              <a:rPr lang="en-GB" sz="800" kern="0" dirty="0">
                <a:solidFill>
                  <a:schemeClr val="bg1"/>
                </a:solidFill>
                <a:latin typeface="Aptos" panose="02110004020202020204"/>
              </a:rPr>
              <a:t>(if applicable)</a:t>
            </a:r>
          </a:p>
          <a:p>
            <a:pPr marL="171450" marR="0" lvl="0" indent="-171450"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800" i="0" u="none" strike="noStrike" kern="0" cap="none" spc="0" normalizeH="0" baseline="0" noProof="0" dirty="0">
                <a:ln>
                  <a:noFill/>
                </a:ln>
                <a:solidFill>
                  <a:schemeClr val="bg1"/>
                </a:solidFill>
                <a:effectLst/>
                <a:uLnTx/>
                <a:uFillTx/>
                <a:latin typeface="Aptos" panose="02110004020202020204"/>
                <a:ea typeface="+mn-ea"/>
                <a:cs typeface="+mn-cs"/>
              </a:rPr>
              <a:t>Record </a:t>
            </a:r>
            <a:r>
              <a:rPr kumimoji="0" lang="en-GB" sz="800" b="1" i="0" u="none" strike="noStrike" kern="0" cap="none" spc="0" normalizeH="0" baseline="0" noProof="0" dirty="0">
                <a:ln>
                  <a:noFill/>
                </a:ln>
                <a:solidFill>
                  <a:schemeClr val="bg1"/>
                </a:solidFill>
                <a:effectLst/>
                <a:uLnTx/>
                <a:uFillTx/>
                <a:latin typeface="Aptos" panose="02110004020202020204"/>
                <a:ea typeface="+mn-ea"/>
                <a:cs typeface="+mn-cs"/>
              </a:rPr>
              <a:t>facts, observations and quotes</a:t>
            </a:r>
          </a:p>
          <a:p>
            <a:pPr marL="171450" marR="0" lvl="0" indent="-171450" defTabSz="45720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0" dirty="0">
                <a:solidFill>
                  <a:schemeClr val="bg1"/>
                </a:solidFill>
                <a:latin typeface="Aptos" panose="02110004020202020204"/>
              </a:rPr>
              <a:t>Seek consent </a:t>
            </a:r>
            <a:r>
              <a:rPr lang="en-GB" sz="800" kern="0" dirty="0">
                <a:solidFill>
                  <a:schemeClr val="bg1"/>
                </a:solidFill>
                <a:latin typeface="Aptos" panose="02110004020202020204"/>
              </a:rPr>
              <a:t>from parents/carers (unless unsafe)</a:t>
            </a:r>
            <a:endParaRPr kumimoji="0" lang="en-GB" sz="800" i="0" u="none" strike="noStrike" kern="0" cap="none" spc="0" normalizeH="0" baseline="0" noProof="0" dirty="0">
              <a:ln>
                <a:noFill/>
              </a:ln>
              <a:solidFill>
                <a:schemeClr val="bg1"/>
              </a:solidFill>
              <a:effectLst/>
              <a:uLnTx/>
              <a:uFillTx/>
              <a:latin typeface="Aptos" panose="02110004020202020204"/>
              <a:ea typeface="+mn-ea"/>
              <a:cs typeface="+mn-cs"/>
            </a:endParaRPr>
          </a:p>
        </p:txBody>
      </p:sp>
      <p:cxnSp>
        <p:nvCxnSpPr>
          <p:cNvPr id="97" name="Straight Arrow Connector 96">
            <a:extLst>
              <a:ext uri="{FF2B5EF4-FFF2-40B4-BE49-F238E27FC236}">
                <a16:creationId xmlns:a16="http://schemas.microsoft.com/office/drawing/2014/main" id="{4859CB7D-78FE-32E7-DF76-1D3DD453CE39}"/>
              </a:ext>
            </a:extLst>
          </p:cNvPr>
          <p:cNvCxnSpPr>
            <a:cxnSpLocks/>
            <a:stCxn id="87" idx="3"/>
            <a:endCxn id="96" idx="1"/>
          </p:cNvCxnSpPr>
          <p:nvPr/>
        </p:nvCxnSpPr>
        <p:spPr>
          <a:xfrm>
            <a:off x="6448065" y="2405753"/>
            <a:ext cx="487865" cy="1"/>
          </a:xfrm>
          <a:prstGeom prst="straightConnector1">
            <a:avLst/>
          </a:prstGeom>
          <a:ln w="222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Rectangle: Rounded Corners 116">
            <a:extLst>
              <a:ext uri="{FF2B5EF4-FFF2-40B4-BE49-F238E27FC236}">
                <a16:creationId xmlns:a16="http://schemas.microsoft.com/office/drawing/2014/main" id="{38C58B14-BA0F-0722-B7C6-4BE45638E728}"/>
              </a:ext>
            </a:extLst>
          </p:cNvPr>
          <p:cNvSpPr/>
          <p:nvPr/>
        </p:nvSpPr>
        <p:spPr>
          <a:xfrm>
            <a:off x="2857419" y="4200817"/>
            <a:ext cx="6139523" cy="799058"/>
          </a:xfrm>
          <a:prstGeom prst="roundRect">
            <a:avLst>
              <a:gd name="adj" fmla="val 7364"/>
            </a:avLst>
          </a:prstGeom>
          <a:solidFill>
            <a:srgbClr val="8B50A0"/>
          </a:solidFill>
          <a:ln w="19050" cap="flat" cmpd="sng" algn="ctr">
            <a:solidFill>
              <a:srgbClr val="156082">
                <a:shade val="15000"/>
              </a:srgbClr>
            </a:solidFill>
            <a:prstDash val="solid"/>
            <a:miter lim="800000"/>
          </a:ln>
          <a:effectLst/>
        </p:spPr>
        <p:txBody>
          <a:bodyPr rtlCol="0" anchor="ctr"/>
          <a:lstStyle/>
          <a:p>
            <a:pPr>
              <a:spcAft>
                <a:spcPts val="200"/>
              </a:spcAft>
            </a:pPr>
            <a:r>
              <a:rPr lang="en-GB" sz="900" b="1" dirty="0">
                <a:solidFill>
                  <a:schemeClr val="accent6"/>
                </a:solidFill>
              </a:rPr>
              <a:t>Follow up and reflect</a:t>
            </a:r>
          </a:p>
          <a:p>
            <a:pPr>
              <a:spcAft>
                <a:spcPts val="200"/>
              </a:spcAft>
            </a:pPr>
            <a:r>
              <a:rPr lang="en-GB" sz="900" dirty="0"/>
              <a:t>After submitting a referral, check progress with your </a:t>
            </a:r>
            <a:r>
              <a:rPr lang="en-GB" sz="900" b="1" dirty="0"/>
              <a:t>Designated Safeguarding Lead (DSL)</a:t>
            </a:r>
            <a:r>
              <a:rPr lang="en-GB" sz="900" dirty="0"/>
              <a:t> or </a:t>
            </a:r>
            <a:r>
              <a:rPr lang="en-GB" sz="900" b="1" dirty="0"/>
              <a:t>MASH</a:t>
            </a:r>
            <a:r>
              <a:rPr lang="en-GB" sz="900" dirty="0"/>
              <a:t> to confirm next steps. Record all actions and outcomes securely. Continue to review the child’s situation and </a:t>
            </a:r>
            <a:r>
              <a:rPr lang="en-GB" sz="900" b="1" dirty="0"/>
              <a:t>escalate</a:t>
            </a:r>
            <a:r>
              <a:rPr lang="en-GB" sz="900" dirty="0"/>
              <a:t> if concerns remain. Keep parents/carers informed of your actions (unless doing so would place the child at risk) — engagement should be done </a:t>
            </a:r>
            <a:r>
              <a:rPr lang="en-GB" sz="900" i="1" dirty="0"/>
              <a:t>with</a:t>
            </a:r>
            <a:r>
              <a:rPr lang="en-GB" sz="900" dirty="0"/>
              <a:t> families, not </a:t>
            </a:r>
            <a:r>
              <a:rPr lang="en-GB" sz="900" i="1" dirty="0"/>
              <a:t>to</a:t>
            </a:r>
            <a:r>
              <a:rPr lang="en-GB" sz="900" dirty="0"/>
              <a:t> them.</a:t>
            </a:r>
            <a:endParaRPr lang="en-GB" sz="900" dirty="0">
              <a:solidFill>
                <a:schemeClr val="accent6"/>
              </a:solidFill>
            </a:endParaRPr>
          </a:p>
        </p:txBody>
      </p:sp>
    </p:spTree>
    <p:extLst>
      <p:ext uri="{BB962C8B-B14F-4D97-AF65-F5344CB8AC3E}">
        <p14:creationId xmlns:p14="http://schemas.microsoft.com/office/powerpoint/2010/main" val="89201050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ntroducing Croydon Family Hubs">
            <a:hlinkClick r:id="" action="ppaction://media"/>
            <a:extLst>
              <a:ext uri="{FF2B5EF4-FFF2-40B4-BE49-F238E27FC236}">
                <a16:creationId xmlns:a16="http://schemas.microsoft.com/office/drawing/2014/main" id="{7A488361-E835-2CF8-D3E3-580BBAB5D39A}"/>
              </a:ext>
            </a:extLst>
          </p:cNvPr>
          <p:cNvPicPr>
            <a:picLocks noRot="1" noChangeAspect="1"/>
          </p:cNvPicPr>
          <p:nvPr>
            <a:videoFile r:link="rId1"/>
          </p:nvPr>
        </p:nvPicPr>
        <p:blipFill>
          <a:blip r:embed="rId3"/>
          <a:stretch>
            <a:fillRect/>
          </a:stretch>
        </p:blipFill>
        <p:spPr>
          <a:xfrm>
            <a:off x="4825171" y="204430"/>
            <a:ext cx="3883401" cy="2192406"/>
          </a:xfrm>
          <a:prstGeom prst="rect">
            <a:avLst/>
          </a:prstGeom>
          <a:ln w="76200">
            <a:solidFill>
              <a:schemeClr val="tx1"/>
            </a:solidFill>
          </a:ln>
        </p:spPr>
      </p:pic>
      <p:pic>
        <p:nvPicPr>
          <p:cNvPr id="5" name="Picture 4">
            <a:extLst>
              <a:ext uri="{FF2B5EF4-FFF2-40B4-BE49-F238E27FC236}">
                <a16:creationId xmlns:a16="http://schemas.microsoft.com/office/drawing/2014/main" id="{E538BD60-E0C8-3339-12E4-8199EAC59403}"/>
              </a:ext>
            </a:extLst>
          </p:cNvPr>
          <p:cNvPicPr>
            <a:picLocks noChangeAspect="1"/>
          </p:cNvPicPr>
          <p:nvPr/>
        </p:nvPicPr>
        <p:blipFill>
          <a:blip r:embed="rId4"/>
          <a:srcRect l="11600" r="10076"/>
          <a:stretch>
            <a:fillRect/>
          </a:stretch>
        </p:blipFill>
        <p:spPr>
          <a:xfrm>
            <a:off x="331808" y="582714"/>
            <a:ext cx="1306286" cy="1334240"/>
          </a:xfrm>
          <a:prstGeom prst="roundRect">
            <a:avLst>
              <a:gd name="adj" fmla="val 10000"/>
            </a:avLst>
          </a:prstGeom>
          <a:ln w="57150">
            <a:solidFill>
              <a:schemeClr val="accent6"/>
            </a:solidFill>
          </a:ln>
        </p:spPr>
      </p:pic>
      <p:sp>
        <p:nvSpPr>
          <p:cNvPr id="4" name="TextBox 3">
            <a:extLst>
              <a:ext uri="{FF2B5EF4-FFF2-40B4-BE49-F238E27FC236}">
                <a16:creationId xmlns:a16="http://schemas.microsoft.com/office/drawing/2014/main" id="{4BD6E355-B172-172F-624A-4F500930CBB6}"/>
              </a:ext>
            </a:extLst>
          </p:cNvPr>
          <p:cNvSpPr txBox="1"/>
          <p:nvPr/>
        </p:nvSpPr>
        <p:spPr>
          <a:xfrm>
            <a:off x="217715" y="2571749"/>
            <a:ext cx="8628742" cy="2331034"/>
          </a:xfrm>
          <a:prstGeom prst="roundRect">
            <a:avLst>
              <a:gd name="adj" fmla="val 6950"/>
            </a:avLst>
          </a:prstGeom>
          <a:solidFill>
            <a:schemeClr val="tx1"/>
          </a:solidFill>
        </p:spPr>
        <p:txBody>
          <a:bodyPr wrap="square" tIns="36000" bIns="36000" numCol="2" spcCol="360000" anchor="t" anchorCtr="0">
            <a:noAutofit/>
          </a:bodyPr>
          <a:lstStyle/>
          <a:p>
            <a:r>
              <a:rPr lang="en-GB" sz="1100" b="1" dirty="0">
                <a:solidFill>
                  <a:schemeClr val="bg1"/>
                </a:solidFill>
              </a:rPr>
              <a:t>Purpose and Vision</a:t>
            </a:r>
          </a:p>
          <a:p>
            <a:endParaRPr lang="en-GB" sz="1100" b="1" dirty="0">
              <a:solidFill>
                <a:schemeClr val="bg1"/>
              </a:solidFill>
            </a:endParaRPr>
          </a:p>
          <a:p>
            <a:r>
              <a:rPr lang="en-GB" sz="1100" dirty="0">
                <a:solidFill>
                  <a:schemeClr val="bg1"/>
                </a:solidFill>
              </a:rPr>
              <a:t>Family Hubs aim to:</a:t>
            </a:r>
          </a:p>
          <a:p>
            <a:pPr marL="171450" indent="-171450">
              <a:buFont typeface="Arial" panose="020B0604020202020204" pitchFamily="34" charset="0"/>
              <a:buChar char="•"/>
            </a:pPr>
            <a:r>
              <a:rPr lang="en-GB" sz="1100" b="1" dirty="0">
                <a:solidFill>
                  <a:schemeClr val="bg1"/>
                </a:solidFill>
              </a:rPr>
              <a:t>Join up and enhance services</a:t>
            </a:r>
            <a:r>
              <a:rPr lang="en-GB" sz="1100" dirty="0">
                <a:solidFill>
                  <a:schemeClr val="bg1"/>
                </a:solidFill>
              </a:rPr>
              <a:t> across local authority areas.</a:t>
            </a:r>
          </a:p>
          <a:p>
            <a:pPr marL="171450" indent="-171450">
              <a:buFont typeface="Arial" panose="020B0604020202020204" pitchFamily="34" charset="0"/>
              <a:buChar char="•"/>
            </a:pPr>
            <a:r>
              <a:rPr lang="en-GB" sz="1100" dirty="0">
                <a:solidFill>
                  <a:schemeClr val="bg1"/>
                </a:solidFill>
              </a:rPr>
              <a:t>Ensure </a:t>
            </a:r>
            <a:r>
              <a:rPr lang="en-GB" sz="1100" b="1" dirty="0">
                <a:solidFill>
                  <a:schemeClr val="bg1"/>
                </a:solidFill>
              </a:rPr>
              <a:t>all families can access the support they need</a:t>
            </a:r>
            <a:r>
              <a:rPr lang="en-GB" sz="1100" dirty="0">
                <a:solidFill>
                  <a:schemeClr val="bg1"/>
                </a:solidFill>
              </a:rPr>
              <a:t>, when they need it.</a:t>
            </a:r>
          </a:p>
          <a:p>
            <a:pPr marL="171450" indent="-171450">
              <a:buFont typeface="Arial" panose="020B0604020202020204" pitchFamily="34" charset="0"/>
              <a:buChar char="•"/>
            </a:pPr>
            <a:r>
              <a:rPr lang="en-GB" sz="1100" dirty="0">
                <a:solidFill>
                  <a:schemeClr val="bg1"/>
                </a:solidFill>
              </a:rPr>
              <a:t>Improve </a:t>
            </a:r>
            <a:r>
              <a:rPr lang="en-GB" sz="1100" b="1" dirty="0">
                <a:solidFill>
                  <a:schemeClr val="bg1"/>
                </a:solidFill>
              </a:rPr>
              <a:t>health and education outcomes</a:t>
            </a:r>
            <a:r>
              <a:rPr lang="en-GB" sz="1100" dirty="0">
                <a:solidFill>
                  <a:schemeClr val="bg1"/>
                </a:solidFill>
              </a:rPr>
              <a:t> for babies, children, and families.</a:t>
            </a:r>
          </a:p>
          <a:p>
            <a:pPr marL="171450" indent="-171450">
              <a:buFont typeface="Arial" panose="020B0604020202020204" pitchFamily="34" charset="0"/>
              <a:buChar char="•"/>
            </a:pPr>
            <a:r>
              <a:rPr lang="en-GB" sz="1100" dirty="0">
                <a:solidFill>
                  <a:schemeClr val="bg1"/>
                </a:solidFill>
              </a:rPr>
              <a:t>Reduce </a:t>
            </a:r>
            <a:r>
              <a:rPr lang="en-GB" sz="1100" b="1" dirty="0">
                <a:solidFill>
                  <a:schemeClr val="bg1"/>
                </a:solidFill>
              </a:rPr>
              <a:t>inequalities</a:t>
            </a:r>
            <a:r>
              <a:rPr lang="en-GB" sz="1100" dirty="0">
                <a:solidFill>
                  <a:schemeClr val="bg1"/>
                </a:solidFill>
              </a:rPr>
              <a:t> in access to services and outcomes. </a:t>
            </a:r>
          </a:p>
          <a:p>
            <a:endParaRPr lang="en-GB" sz="1100" b="1" dirty="0">
              <a:solidFill>
                <a:schemeClr val="bg1"/>
              </a:solidFill>
            </a:endParaRPr>
          </a:p>
          <a:p>
            <a:endParaRPr lang="en-GB" sz="1100" b="1" dirty="0">
              <a:solidFill>
                <a:schemeClr val="bg1"/>
              </a:solidFill>
            </a:endParaRPr>
          </a:p>
          <a:p>
            <a:endParaRPr lang="en-GB" sz="1100" b="1" dirty="0">
              <a:solidFill>
                <a:schemeClr val="bg1"/>
              </a:solidFill>
            </a:endParaRPr>
          </a:p>
          <a:p>
            <a:endParaRPr lang="en-GB" sz="1100" b="1" dirty="0">
              <a:solidFill>
                <a:schemeClr val="bg1"/>
              </a:solidFill>
            </a:endParaRPr>
          </a:p>
          <a:p>
            <a:endParaRPr lang="en-GB" sz="1100" b="1" dirty="0">
              <a:solidFill>
                <a:schemeClr val="bg1"/>
              </a:solidFill>
            </a:endParaRPr>
          </a:p>
          <a:p>
            <a:r>
              <a:rPr lang="en-GB" sz="1100" b="1" dirty="0">
                <a:solidFill>
                  <a:schemeClr val="bg1"/>
                </a:solidFill>
              </a:rPr>
              <a:t>What Family Hubs Offer</a:t>
            </a:r>
          </a:p>
          <a:p>
            <a:endParaRPr lang="en-GB" sz="1100" b="1" dirty="0">
              <a:solidFill>
                <a:schemeClr val="bg1"/>
              </a:solidFill>
            </a:endParaRPr>
          </a:p>
          <a:p>
            <a:r>
              <a:rPr lang="en-GB" sz="1100" dirty="0">
                <a:solidFill>
                  <a:schemeClr val="bg1"/>
                </a:solidFill>
              </a:rPr>
              <a:t>They serve as </a:t>
            </a:r>
            <a:r>
              <a:rPr lang="en-GB" sz="1100" b="1" dirty="0">
                <a:solidFill>
                  <a:schemeClr val="bg1"/>
                </a:solidFill>
              </a:rPr>
              <a:t>local one-stop shops</a:t>
            </a:r>
            <a:r>
              <a:rPr lang="en-GB" sz="1100" dirty="0">
                <a:solidFill>
                  <a:schemeClr val="bg1"/>
                </a:solidFill>
              </a:rPr>
              <a:t> where families can access a wide range of services, including:</a:t>
            </a:r>
          </a:p>
          <a:p>
            <a:pPr marL="171450" indent="-171450">
              <a:buFont typeface="Arial" panose="020B0604020202020204" pitchFamily="34" charset="0"/>
              <a:buChar char="•"/>
            </a:pPr>
            <a:r>
              <a:rPr lang="en-GB" sz="1100" dirty="0">
                <a:solidFill>
                  <a:schemeClr val="bg1"/>
                </a:solidFill>
              </a:rPr>
              <a:t>Parenting advice and courses.</a:t>
            </a:r>
          </a:p>
          <a:p>
            <a:pPr marL="171450" indent="-171450">
              <a:buFont typeface="Arial" panose="020B0604020202020204" pitchFamily="34" charset="0"/>
              <a:buChar char="•"/>
            </a:pPr>
            <a:r>
              <a:rPr lang="en-GB" sz="1100" dirty="0">
                <a:solidFill>
                  <a:schemeClr val="bg1"/>
                </a:solidFill>
              </a:rPr>
              <a:t>Health services such as midwifery, health visiting, and infant feeding support.</a:t>
            </a:r>
          </a:p>
          <a:p>
            <a:pPr marL="171450" indent="-171450">
              <a:buFont typeface="Arial" panose="020B0604020202020204" pitchFamily="34" charset="0"/>
              <a:buChar char="•"/>
            </a:pPr>
            <a:r>
              <a:rPr lang="en-GB" sz="1100" dirty="0">
                <a:solidFill>
                  <a:schemeClr val="bg1"/>
                </a:solidFill>
              </a:rPr>
              <a:t>Support for children with SEND (Special Educational Needs and Disabilities).</a:t>
            </a:r>
          </a:p>
          <a:p>
            <a:pPr marL="171450" indent="-171450">
              <a:buFont typeface="Arial" panose="020B0604020202020204" pitchFamily="34" charset="0"/>
              <a:buChar char="•"/>
            </a:pPr>
            <a:r>
              <a:rPr lang="en-GB" sz="1100" dirty="0">
                <a:solidFill>
                  <a:schemeClr val="bg1"/>
                </a:solidFill>
              </a:rPr>
              <a:t>Emotional and behavioural support.</a:t>
            </a:r>
          </a:p>
          <a:p>
            <a:pPr marL="171450" indent="-171450">
              <a:buFont typeface="Arial" panose="020B0604020202020204" pitchFamily="34" charset="0"/>
              <a:buChar char="•"/>
            </a:pPr>
            <a:r>
              <a:rPr lang="en-GB" sz="1100" dirty="0">
                <a:solidFill>
                  <a:schemeClr val="bg1"/>
                </a:solidFill>
              </a:rPr>
              <a:t>Financial, housing, and welfare advice.</a:t>
            </a:r>
          </a:p>
          <a:p>
            <a:pPr marL="171450" indent="-171450">
              <a:buFont typeface="Arial" panose="020B0604020202020204" pitchFamily="34" charset="0"/>
              <a:buChar char="•"/>
            </a:pPr>
            <a:r>
              <a:rPr lang="en-GB" sz="1100" dirty="0">
                <a:solidFill>
                  <a:schemeClr val="bg1"/>
                </a:solidFill>
              </a:rPr>
              <a:t>Early education and childcare guidance.</a:t>
            </a:r>
          </a:p>
          <a:p>
            <a:pPr marL="171450" indent="-171450">
              <a:buFont typeface="Arial" panose="020B0604020202020204" pitchFamily="34" charset="0"/>
              <a:buChar char="•"/>
            </a:pPr>
            <a:r>
              <a:rPr lang="en-GB" sz="1100" dirty="0">
                <a:solidFill>
                  <a:schemeClr val="bg1"/>
                </a:solidFill>
              </a:rPr>
              <a:t>Domestic abuse and substance misuse support. </a:t>
            </a:r>
          </a:p>
        </p:txBody>
      </p:sp>
      <p:sp>
        <p:nvSpPr>
          <p:cNvPr id="7" name="TextBox 6">
            <a:extLst>
              <a:ext uri="{FF2B5EF4-FFF2-40B4-BE49-F238E27FC236}">
                <a16:creationId xmlns:a16="http://schemas.microsoft.com/office/drawing/2014/main" id="{E3C76369-6DA0-1F5E-8F2C-1BCA373DD002}"/>
              </a:ext>
            </a:extLst>
          </p:cNvPr>
          <p:cNvSpPr txBox="1"/>
          <p:nvPr/>
        </p:nvSpPr>
        <p:spPr>
          <a:xfrm>
            <a:off x="1752186" y="494032"/>
            <a:ext cx="2844800" cy="1569660"/>
          </a:xfrm>
          <a:prstGeom prst="rect">
            <a:avLst/>
          </a:prstGeom>
          <a:noFill/>
        </p:spPr>
        <p:txBody>
          <a:bodyPr wrap="square">
            <a:spAutoFit/>
          </a:bodyPr>
          <a:lstStyle/>
          <a:p>
            <a:r>
              <a:rPr lang="en-GB" sz="1200" b="1" dirty="0">
                <a:solidFill>
                  <a:srgbClr val="0070C0"/>
                </a:solidFill>
                <a:hlinkClick r:id="rId5">
                  <a:extLst>
                    <a:ext uri="{A12FA001-AC4F-418D-AE19-62706E023703}">
                      <ahyp:hlinkClr xmlns:ahyp="http://schemas.microsoft.com/office/drawing/2018/hyperlinkcolor" val="tx"/>
                    </a:ext>
                  </a:extLst>
                </a:hlinkClick>
              </a:rPr>
              <a:t>Family Hubs </a:t>
            </a:r>
            <a:r>
              <a:rPr lang="en-GB" sz="900" dirty="0">
                <a:solidFill>
                  <a:srgbClr val="0070C0"/>
                </a:solidFill>
                <a:sym typeface="Wingdings" panose="05000000000000000000" pitchFamily="2" charset="2"/>
                <a:hlinkClick r:id="rId5">
                  <a:extLst>
                    <a:ext uri="{A12FA001-AC4F-418D-AE19-62706E023703}">
                      <ahyp:hlinkClr xmlns:ahyp="http://schemas.microsoft.com/office/drawing/2018/hyperlinkcolor" val="tx"/>
                    </a:ext>
                  </a:extLst>
                </a:hlinkClick>
              </a:rPr>
              <a:t></a:t>
            </a:r>
            <a:r>
              <a:rPr lang="en-GB" sz="1200" dirty="0">
                <a:solidFill>
                  <a:srgbClr val="0070C0"/>
                </a:solidFill>
                <a:hlinkClick r:id="rId5">
                  <a:extLst>
                    <a:ext uri="{A12FA001-AC4F-418D-AE19-62706E023703}">
                      <ahyp:hlinkClr xmlns:ahyp="http://schemas.microsoft.com/office/drawing/2018/hyperlinkcolor" val="tx"/>
                    </a:ext>
                  </a:extLst>
                </a:hlinkClick>
              </a:rPr>
              <a:t> </a:t>
            </a:r>
            <a:r>
              <a:rPr lang="en-GB" sz="1200" dirty="0">
                <a:solidFill>
                  <a:schemeClr val="bg1"/>
                </a:solidFill>
              </a:rPr>
              <a:t>are a UK government initiative designed to provide integrated support for families, particularly during the critical early years of a child's life. They are part of the </a:t>
            </a:r>
            <a:r>
              <a:rPr lang="en-GB" sz="1200" b="1" dirty="0">
                <a:solidFill>
                  <a:schemeClr val="bg1"/>
                </a:solidFill>
              </a:rPr>
              <a:t>Family Hubs and Start for Life programme</a:t>
            </a:r>
            <a:r>
              <a:rPr lang="en-GB" sz="1200" dirty="0">
                <a:solidFill>
                  <a:schemeClr val="bg1"/>
                </a:solidFill>
              </a:rPr>
              <a:t>, jointly led by the Department for Education and the Department of Health and Social Care.</a:t>
            </a:r>
          </a:p>
        </p:txBody>
      </p:sp>
    </p:spTree>
    <p:extLst>
      <p:ext uri="{BB962C8B-B14F-4D97-AF65-F5344CB8AC3E}">
        <p14:creationId xmlns:p14="http://schemas.microsoft.com/office/powerpoint/2010/main" val="38758311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C670-E0ED-AB96-CA78-923DAE6181E3}"/>
              </a:ext>
            </a:extLst>
          </p:cNvPr>
          <p:cNvSpPr>
            <a:spLocks noGrp="1"/>
          </p:cNvSpPr>
          <p:nvPr>
            <p:ph type="title" idx="4294967295"/>
          </p:nvPr>
        </p:nvSpPr>
        <p:spPr>
          <a:xfrm>
            <a:off x="357510" y="299409"/>
            <a:ext cx="7515440" cy="434975"/>
          </a:xfrm>
          <a:prstGeom prst="rect">
            <a:avLst/>
          </a:prstGeo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dirty="0">
                <a:solidFill>
                  <a:schemeClr val="bg1"/>
                </a:solidFill>
                <a:latin typeface="+mj-lt"/>
              </a:rPr>
              <a:t>Helping families to help themselves</a:t>
            </a:r>
          </a:p>
        </p:txBody>
      </p:sp>
      <p:pic>
        <p:nvPicPr>
          <p:cNvPr id="1026" name="Picture 2" descr="A screenshot of a map&#10;&#10;Description automatically generated">
            <a:extLst>
              <a:ext uri="{FF2B5EF4-FFF2-40B4-BE49-F238E27FC236}">
                <a16:creationId xmlns:a16="http://schemas.microsoft.com/office/drawing/2014/main" id="{F4468A92-6CF7-7724-8710-13F5CE9F1F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9"/>
          <a:stretch/>
        </p:blipFill>
        <p:spPr bwMode="auto">
          <a:xfrm>
            <a:off x="3707284" y="803359"/>
            <a:ext cx="5079206" cy="3617669"/>
          </a:xfrm>
          <a:prstGeom prst="rect">
            <a:avLst/>
          </a:prstGeom>
          <a:solidFill>
            <a:schemeClr val="accent6"/>
          </a:solidFill>
          <a:ln>
            <a:noFill/>
          </a:ln>
          <a:effectLst>
            <a:outerShdw blurRad="292100" dist="139700" dir="2700000" algn="tl" rotWithShape="0">
              <a:srgbClr val="333333">
                <a:alpha val="65000"/>
              </a:srgbClr>
            </a:outerShdw>
          </a:effectLst>
        </p:spPr>
      </p:pic>
      <p:sp>
        <p:nvSpPr>
          <p:cNvPr id="6" name="TextBox 1">
            <a:extLst>
              <a:ext uri="{FF2B5EF4-FFF2-40B4-BE49-F238E27FC236}">
                <a16:creationId xmlns:a16="http://schemas.microsoft.com/office/drawing/2014/main" id="{DD627E10-5FCA-ADD5-557B-ECB0275699F9}"/>
              </a:ext>
            </a:extLst>
          </p:cNvPr>
          <p:cNvSpPr txBox="1"/>
          <p:nvPr/>
        </p:nvSpPr>
        <p:spPr>
          <a:xfrm>
            <a:off x="357510" y="586591"/>
            <a:ext cx="3334856" cy="397031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200" dirty="0">
              <a:solidFill>
                <a:schemeClr val="bg1"/>
              </a:solidFill>
              <a:cs typeface="Arial" panose="020B0604020202020204" pitchFamily="34" charset="0"/>
            </a:endParaRPr>
          </a:p>
          <a:p>
            <a:pPr algn="l"/>
            <a:r>
              <a:rPr lang="en-US" sz="1200" dirty="0">
                <a:solidFill>
                  <a:schemeClr val="bg1"/>
                </a:solidFill>
                <a:cs typeface="Arial" panose="020B0604020202020204" pitchFamily="34" charset="0"/>
              </a:rPr>
              <a:t>The </a:t>
            </a:r>
            <a:r>
              <a:rPr lang="en-US" sz="1200" b="1" dirty="0">
                <a:solidFill>
                  <a:schemeClr val="bg1"/>
                </a:solidFill>
                <a:cs typeface="Arial" panose="020B0604020202020204" pitchFamily="34" charset="0"/>
              </a:rPr>
              <a:t>Children, Young People and Families Support Directory </a:t>
            </a:r>
            <a:r>
              <a:rPr lang="en-US" sz="1200" dirty="0">
                <a:solidFill>
                  <a:schemeClr val="bg1"/>
                </a:solidFill>
                <a:cs typeface="Arial" panose="020B0604020202020204" pitchFamily="34" charset="0"/>
              </a:rPr>
              <a:t>is for families and professionals. It might be all a family needs is a supportive signpost to a local service who can help.</a:t>
            </a:r>
          </a:p>
          <a:p>
            <a:pPr algn="l"/>
            <a:endParaRPr lang="en-US" sz="1200" dirty="0">
              <a:solidFill>
                <a:schemeClr val="bg1"/>
              </a:solidFill>
              <a:cs typeface="Arial" panose="020B0604020202020204" pitchFamily="34" charset="0"/>
            </a:endParaRPr>
          </a:p>
          <a:p>
            <a:pPr algn="l"/>
            <a:r>
              <a:rPr lang="en-US" sz="1200" dirty="0">
                <a:solidFill>
                  <a:schemeClr val="bg1"/>
                </a:solidFill>
                <a:cs typeface="Arial" panose="020B0604020202020204" pitchFamily="34" charset="0"/>
              </a:rPr>
              <a:t>The services may include support around:</a:t>
            </a:r>
          </a:p>
          <a:p>
            <a:pPr algn="l"/>
            <a:endParaRPr lang="en-US" sz="1200" dirty="0">
              <a:solidFill>
                <a:schemeClr val="bg1"/>
              </a:solidFill>
              <a:cs typeface="Arial" panose="020B0604020202020204" pitchFamily="34" charset="0"/>
            </a:endParaRPr>
          </a:p>
          <a:p>
            <a:pPr marL="406004" indent="-207169" algn="l">
              <a:buFont typeface="Arial" panose="020B0604020202020204" pitchFamily="34" charset="0"/>
              <a:buChar char="•"/>
            </a:pPr>
            <a:r>
              <a:rPr lang="en-US" sz="1200" dirty="0">
                <a:solidFill>
                  <a:schemeClr val="bg1"/>
                </a:solidFill>
                <a:cs typeface="Arial" panose="020B0604020202020204" pitchFamily="34" charset="0"/>
              </a:rPr>
              <a:t>community and voluntary groups</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crime and youth justice </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domestic violence and abuse</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employment, education and training</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health and wellbeing</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housing and homelessness</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parenting and childcare</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social, community and leisure activities</a:t>
            </a:r>
          </a:p>
          <a:p>
            <a:pPr marL="406004" indent="-207169" algn="l">
              <a:buFont typeface="Arial" panose="020B0604020202020204" pitchFamily="34" charset="0"/>
              <a:buChar char="•"/>
            </a:pPr>
            <a:r>
              <a:rPr lang="en-US" sz="1200" dirty="0">
                <a:solidFill>
                  <a:schemeClr val="bg1"/>
                </a:solidFill>
                <a:cs typeface="Arial" panose="020B0604020202020204" pitchFamily="34" charset="0"/>
              </a:rPr>
              <a:t>special educational needs and disabilities</a:t>
            </a:r>
          </a:p>
          <a:p>
            <a:pPr algn="l"/>
            <a:endParaRPr lang="en-US" sz="1200" dirty="0">
              <a:solidFill>
                <a:schemeClr val="bg1"/>
              </a:solidFill>
              <a:cs typeface="Arial" panose="020B0604020202020204" pitchFamily="34" charset="0"/>
            </a:endParaRPr>
          </a:p>
          <a:p>
            <a:pPr algn="l"/>
            <a:r>
              <a:rPr lang="en-US" sz="12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Children, young people and families support directory | Croydon Council</a:t>
            </a:r>
            <a:r>
              <a:rPr lang="en-US" sz="1200" dirty="0">
                <a:solidFill>
                  <a:schemeClr val="bg1"/>
                </a:solidFill>
                <a:cs typeface="Arial" panose="020B0604020202020204" pitchFamily="34" charset="0"/>
              </a:rPr>
              <a:t> </a:t>
            </a:r>
            <a:r>
              <a:rPr lang="en-US" sz="800" dirty="0">
                <a:solidFill>
                  <a:schemeClr val="bg1"/>
                </a:solidFill>
                <a:cs typeface="Arial" panose="020B0604020202020204" pitchFamily="34" charset="0"/>
                <a:sym typeface="Wingdings" panose="05000000000000000000" pitchFamily="2" charset="2"/>
              </a:rPr>
              <a:t></a:t>
            </a:r>
            <a:endParaRPr lang="en-GB" sz="800" dirty="0">
              <a:solidFill>
                <a:schemeClr val="bg1"/>
              </a:solidFill>
              <a:cs typeface="Arial" panose="020B0604020202020204" pitchFamily="34" charset="0"/>
            </a:endParaRPr>
          </a:p>
          <a:p>
            <a:endParaRPr lang="en-GB" sz="1200" dirty="0">
              <a:solidFill>
                <a:schemeClr val="bg1"/>
              </a:solidFill>
            </a:endParaRPr>
          </a:p>
        </p:txBody>
      </p:sp>
    </p:spTree>
    <p:extLst>
      <p:ext uri="{BB962C8B-B14F-4D97-AF65-F5344CB8AC3E}">
        <p14:creationId xmlns:p14="http://schemas.microsoft.com/office/powerpoint/2010/main" val="256806322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063F9-AABE-7825-1684-4A709BBEC268}"/>
            </a:ext>
          </a:extLst>
        </p:cNvPr>
        <p:cNvGrpSpPr/>
        <p:nvPr/>
      </p:nvGrpSpPr>
      <p:grpSpPr>
        <a:xfrm>
          <a:off x="0" y="0"/>
          <a:ext cx="0" cy="0"/>
          <a:chOff x="0" y="0"/>
          <a:chExt cx="0" cy="0"/>
        </a:xfrm>
      </p:grpSpPr>
      <p:sp>
        <p:nvSpPr>
          <p:cNvPr id="185" name="PlaceHolder 2">
            <a:extLst>
              <a:ext uri="{FF2B5EF4-FFF2-40B4-BE49-F238E27FC236}">
                <a16:creationId xmlns:a16="http://schemas.microsoft.com/office/drawing/2014/main" id="{A031E425-1388-584B-7914-B72497C5DB89}"/>
              </a:ext>
            </a:extLst>
          </p:cNvPr>
          <p:cNvSpPr>
            <a:spLocks noGrp="1"/>
          </p:cNvSpPr>
          <p:nvPr>
            <p:ph type="body"/>
          </p:nvPr>
        </p:nvSpPr>
        <p:spPr>
          <a:xfrm>
            <a:off x="4680287" y="834571"/>
            <a:ext cx="4055334" cy="3868058"/>
          </a:xfrm>
          <a:prstGeom prst="roundRect">
            <a:avLst>
              <a:gd name="adj" fmla="val 4495"/>
            </a:avLst>
          </a:prstGeom>
          <a:solidFill>
            <a:schemeClr val="accent2"/>
          </a:solidFill>
          <a:ln w="0">
            <a:noFill/>
          </a:ln>
        </p:spPr>
        <p:txBody>
          <a:bodyPr lIns="91440" tIns="91440" rIns="91440" bIns="91440" anchor="t">
            <a:noAutofit/>
          </a:bodyPr>
          <a:lstStyle/>
          <a:p>
            <a:pPr marL="0" indent="0">
              <a:lnSpc>
                <a:spcPct val="110000"/>
              </a:lnSpc>
              <a:buNone/>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The Croydon Safeguarding Children Partnership (CSCP) brings together the local authority, health, and police as statutory partners under the Children Act 2004. The partnership also works closely with education - recognised as a core agency though not a statutory partner - alongside voluntary and community and faith organisations to ensure strong and effective safeguarding arrangements are in place across Croydon.</a:t>
            </a:r>
          </a:p>
          <a:p>
            <a:pPr marL="0" indent="0">
              <a:buNone/>
            </a:pPr>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Through this collective effort, the CSCP ensures that:</a:t>
            </a:r>
          </a:p>
          <a:p>
            <a:pPr marL="0" indent="0">
              <a:buNone/>
            </a:pPr>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Agencies share information openly and effectively.</a:t>
            </a:r>
          </a:p>
          <a:p>
            <a:pPr marL="171450" indent="-171450">
              <a:buFont typeface="Arial" panose="020B0604020202020204" pitchFamily="34" charset="0"/>
              <a:buChar char="•"/>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Thresholds for support are understood and applied consistently.</a:t>
            </a:r>
          </a:p>
          <a:p>
            <a:pPr marL="171450" indent="-171450">
              <a:buFont typeface="Arial" panose="020B0604020202020204" pitchFamily="34" charset="0"/>
              <a:buChar char="•"/>
            </a:pPr>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Children are safeguarded from harm, and their welfare is actively promoted.</a:t>
            </a:r>
          </a:p>
          <a:p>
            <a:pPr marL="171450" indent="-171450">
              <a:buFont typeface="Arial" panose="020B0604020202020204" pitchFamily="34" charset="0"/>
              <a:buChar char="•"/>
            </a:pPr>
            <a:endPar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chemeClr val="bg1"/>
                </a:solidFill>
                <a:latin typeface="Calibri" panose="020F0502020204030204" pitchFamily="34" charset="0"/>
                <a:ea typeface="Calibri" panose="020F0502020204030204" pitchFamily="34" charset="0"/>
                <a:cs typeface="Calibri" panose="020F0502020204030204" pitchFamily="34" charset="0"/>
              </a:rPr>
              <a:t>Making effective, well-evidenced referrals is central to this shared responsibility, ensuring that children and families receive the right support at the right time.</a:t>
            </a:r>
            <a:endParaRPr lang="en-GB" sz="1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4" name="PlaceHolder 1">
            <a:extLst>
              <a:ext uri="{FF2B5EF4-FFF2-40B4-BE49-F238E27FC236}">
                <a16:creationId xmlns:a16="http://schemas.microsoft.com/office/drawing/2014/main" id="{CFFC0668-6F81-5231-51FB-1B0B31561F4A}"/>
              </a:ext>
            </a:extLst>
          </p:cNvPr>
          <p:cNvSpPr>
            <a:spLocks noGrp="1"/>
          </p:cNvSpPr>
          <p:nvPr>
            <p:ph type="title"/>
          </p:nvPr>
        </p:nvSpPr>
        <p:spPr>
          <a:xfrm>
            <a:off x="366639" y="249448"/>
            <a:ext cx="7158953" cy="990955"/>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chemeClr val="lt1"/>
                </a:solidFill>
                <a:effectLst/>
                <a:uFillTx/>
                <a:ea typeface="Rubik"/>
              </a:rPr>
              <a:t>The Role of Local Safeguarding Partnerships</a:t>
            </a:r>
            <a:endParaRPr lang="fr-FR" sz="2600" b="0" u="none" strike="noStrike" dirty="0">
              <a:solidFill>
                <a:schemeClr val="dk1"/>
              </a:solidFill>
              <a:effectLst/>
              <a:uFillTx/>
            </a:endParaRPr>
          </a:p>
        </p:txBody>
      </p:sp>
      <p:sp>
        <p:nvSpPr>
          <p:cNvPr id="2" name="AutoShape 2" hidden="1">
            <a:extLst>
              <a:ext uri="{FF2B5EF4-FFF2-40B4-BE49-F238E27FC236}">
                <a16:creationId xmlns:a16="http://schemas.microsoft.com/office/drawing/2014/main" id="{119F57AB-5AAA-3403-17F4-CADF9B239C6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hidden="1">
            <a:extLst>
              <a:ext uri="{FF2B5EF4-FFF2-40B4-BE49-F238E27FC236}">
                <a16:creationId xmlns:a16="http://schemas.microsoft.com/office/drawing/2014/main" id="{9312D93B-80D7-EBA7-D195-CB0235C6E590}"/>
              </a:ext>
            </a:extLst>
          </p:cNvPr>
          <p:cNvGrpSpPr/>
          <p:nvPr/>
        </p:nvGrpSpPr>
        <p:grpSpPr>
          <a:xfrm>
            <a:off x="866400" y="2608116"/>
            <a:ext cx="2371205" cy="1073354"/>
            <a:chOff x="1366380" y="2010072"/>
            <a:chExt cx="3053220" cy="1396865"/>
          </a:xfrm>
        </p:grpSpPr>
        <p:pic>
          <p:nvPicPr>
            <p:cNvPr id="5" name="Picture 4" descr="A diagram of a multi-agency partnership&#10;&#10;AI-generated content may be incorrect.">
              <a:extLst>
                <a:ext uri="{FF2B5EF4-FFF2-40B4-BE49-F238E27FC236}">
                  <a16:creationId xmlns:a16="http://schemas.microsoft.com/office/drawing/2014/main" id="{4946719E-38A2-F015-42F7-317CCBD71D18}"/>
                </a:ext>
              </a:extLst>
            </p:cNvPr>
            <p:cNvPicPr>
              <a:picLocks noChangeAspect="1"/>
            </p:cNvPicPr>
            <p:nvPr/>
          </p:nvPicPr>
          <p:blipFill>
            <a:blip r:embed="rId2" cstate="print">
              <a:extLst>
                <a:ext uri="{28A0092B-C50C-407E-A947-70E740481C1C}">
                  <a14:useLocalDpi xmlns:a14="http://schemas.microsoft.com/office/drawing/2010/main" val="0"/>
                </a:ext>
              </a:extLst>
            </a:blip>
            <a:srcRect t="1" b="25252"/>
            <a:stretch>
              <a:fillRect/>
            </a:stretch>
          </p:blipFill>
          <p:spPr>
            <a:xfrm>
              <a:off x="1366380" y="2010072"/>
              <a:ext cx="600480" cy="143534"/>
            </a:xfrm>
            <a:prstGeom prst="rect">
              <a:avLst/>
            </a:prstGeom>
            <a:ln>
              <a:noFill/>
            </a:ln>
            <a:effectLst>
              <a:softEdge rad="112500"/>
            </a:effectLst>
          </p:spPr>
        </p:pic>
        <p:pic>
          <p:nvPicPr>
            <p:cNvPr id="6" name="Picture 5" descr="A diagram of a multi-agency partnership&#10;&#10;AI-generated content may be incorrect.">
              <a:extLst>
                <a:ext uri="{FF2B5EF4-FFF2-40B4-BE49-F238E27FC236}">
                  <a16:creationId xmlns:a16="http://schemas.microsoft.com/office/drawing/2014/main" id="{6F3A7DE0-3296-DCDF-5556-4997A2D745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20003" y="3222573"/>
              <a:ext cx="599597" cy="184364"/>
            </a:xfrm>
            <a:prstGeom prst="rect">
              <a:avLst/>
            </a:prstGeom>
            <a:ln>
              <a:noFill/>
            </a:ln>
            <a:effectLst>
              <a:softEdge rad="112500"/>
            </a:effectLst>
          </p:spPr>
        </p:pic>
      </p:grpSp>
      <p:grpSp>
        <p:nvGrpSpPr>
          <p:cNvPr id="3" name="Group 2">
            <a:extLst>
              <a:ext uri="{FF2B5EF4-FFF2-40B4-BE49-F238E27FC236}">
                <a16:creationId xmlns:a16="http://schemas.microsoft.com/office/drawing/2014/main" id="{8B8F77C2-927D-2EB6-AA0D-21163B99EDD6}"/>
              </a:ext>
            </a:extLst>
          </p:cNvPr>
          <p:cNvGrpSpPr/>
          <p:nvPr/>
        </p:nvGrpSpPr>
        <p:grpSpPr>
          <a:xfrm>
            <a:off x="235437" y="1217872"/>
            <a:ext cx="4167962" cy="2890780"/>
            <a:chOff x="-594858" y="632699"/>
            <a:chExt cx="7739170" cy="5535305"/>
          </a:xfrm>
        </p:grpSpPr>
        <p:sp>
          <p:nvSpPr>
            <p:cNvPr id="9" name="Oval 8" hidden="1">
              <a:extLst>
                <a:ext uri="{FF2B5EF4-FFF2-40B4-BE49-F238E27FC236}">
                  <a16:creationId xmlns:a16="http://schemas.microsoft.com/office/drawing/2014/main" id="{0045871B-DBB6-0817-15F6-A30272B7F617}"/>
                </a:ext>
              </a:extLst>
            </p:cNvPr>
            <p:cNvSpPr/>
            <p:nvPr/>
          </p:nvSpPr>
          <p:spPr>
            <a:xfrm>
              <a:off x="1294726" y="1371085"/>
              <a:ext cx="3960000" cy="3960000"/>
            </a:xfrm>
            <a:prstGeom prst="ellipse">
              <a:avLst/>
            </a:prstGeom>
            <a:solidFill>
              <a:schemeClr val="bg1"/>
            </a:solidFill>
            <a:ln w="31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10" name="Picture 9">
              <a:extLst>
                <a:ext uri="{FF2B5EF4-FFF2-40B4-BE49-F238E27FC236}">
                  <a16:creationId xmlns:a16="http://schemas.microsoft.com/office/drawing/2014/main" id="{D6A1A299-0E10-D5ED-CBFA-27A6406A4E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03116" y="1771622"/>
              <a:ext cx="3185162" cy="3185160"/>
            </a:xfrm>
            <a:prstGeom prst="ellipse">
              <a:avLst/>
            </a:prstGeom>
            <a:ln w="3175">
              <a:solidFill>
                <a:schemeClr val="tx1"/>
              </a:solidFill>
            </a:ln>
          </p:spPr>
        </p:pic>
        <p:sp>
          <p:nvSpPr>
            <p:cNvPr id="11" name="TextBox 10">
              <a:extLst>
                <a:ext uri="{FF2B5EF4-FFF2-40B4-BE49-F238E27FC236}">
                  <a16:creationId xmlns:a16="http://schemas.microsoft.com/office/drawing/2014/main" id="{F97793DD-C701-A1F7-0F36-21D5D819B4E1}"/>
                </a:ext>
              </a:extLst>
            </p:cNvPr>
            <p:cNvSpPr txBox="1"/>
            <p:nvPr/>
          </p:nvSpPr>
          <p:spPr>
            <a:xfrm>
              <a:off x="780580" y="632699"/>
              <a:ext cx="4988280" cy="6630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Working together and ensuring effectiveness of safeguarding arrangements  </a:t>
              </a:r>
            </a:p>
          </p:txBody>
        </p:sp>
        <p:sp>
          <p:nvSpPr>
            <p:cNvPr id="12" name="TextBox 11">
              <a:extLst>
                <a:ext uri="{FF2B5EF4-FFF2-40B4-BE49-F238E27FC236}">
                  <a16:creationId xmlns:a16="http://schemas.microsoft.com/office/drawing/2014/main" id="{57E07030-A405-F145-217D-FA5595B674DC}"/>
                </a:ext>
              </a:extLst>
            </p:cNvPr>
            <p:cNvSpPr txBox="1"/>
            <p:nvPr/>
          </p:nvSpPr>
          <p:spPr>
            <a:xfrm>
              <a:off x="5113081" y="2013270"/>
              <a:ext cx="2031231" cy="11934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Safeguarding Practice Reviews and Child Death Reviews  </a:t>
              </a:r>
            </a:p>
          </p:txBody>
        </p:sp>
        <p:sp>
          <p:nvSpPr>
            <p:cNvPr id="13" name="TextBox 12">
              <a:extLst>
                <a:ext uri="{FF2B5EF4-FFF2-40B4-BE49-F238E27FC236}">
                  <a16:creationId xmlns:a16="http://schemas.microsoft.com/office/drawing/2014/main" id="{046EB07A-5B0C-30C1-C2F3-F6DA8809FD2D}"/>
                </a:ext>
              </a:extLst>
            </p:cNvPr>
            <p:cNvSpPr txBox="1"/>
            <p:nvPr/>
          </p:nvSpPr>
          <p:spPr>
            <a:xfrm>
              <a:off x="-422922" y="4134162"/>
              <a:ext cx="1900075" cy="9282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Multi-agency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safeguarding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performance </a:t>
              </a:r>
            </a:p>
          </p:txBody>
        </p:sp>
        <p:sp>
          <p:nvSpPr>
            <p:cNvPr id="14" name="TextBox 13">
              <a:extLst>
                <a:ext uri="{FF2B5EF4-FFF2-40B4-BE49-F238E27FC236}">
                  <a16:creationId xmlns:a16="http://schemas.microsoft.com/office/drawing/2014/main" id="{9955B02D-076D-AB18-871A-2878A489C064}"/>
                </a:ext>
              </a:extLst>
            </p:cNvPr>
            <p:cNvSpPr txBox="1"/>
            <p:nvPr/>
          </p:nvSpPr>
          <p:spPr>
            <a:xfrm>
              <a:off x="-594858" y="2027089"/>
              <a:ext cx="2176214" cy="9282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Multi-agency practice and procedures </a:t>
              </a:r>
            </a:p>
          </p:txBody>
        </p:sp>
        <p:sp>
          <p:nvSpPr>
            <p:cNvPr id="15" name="TextBox 14">
              <a:extLst>
                <a:ext uri="{FF2B5EF4-FFF2-40B4-BE49-F238E27FC236}">
                  <a16:creationId xmlns:a16="http://schemas.microsoft.com/office/drawing/2014/main" id="{6799580D-CBFA-0641-CBE8-1CCAE9EBDBA6}"/>
                </a:ext>
              </a:extLst>
            </p:cNvPr>
            <p:cNvSpPr txBox="1"/>
            <p:nvPr/>
          </p:nvSpPr>
          <p:spPr>
            <a:xfrm>
              <a:off x="1886501" y="5505002"/>
              <a:ext cx="2807573" cy="6630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Multi-agency learning and development </a:t>
              </a:r>
            </a:p>
          </p:txBody>
        </p:sp>
        <p:sp>
          <p:nvSpPr>
            <p:cNvPr id="16" name="TextBox 15">
              <a:extLst>
                <a:ext uri="{FF2B5EF4-FFF2-40B4-BE49-F238E27FC236}">
                  <a16:creationId xmlns:a16="http://schemas.microsoft.com/office/drawing/2014/main" id="{46FD14F6-9DDC-4312-E91E-C6D0FF1B4441}"/>
                </a:ext>
              </a:extLst>
            </p:cNvPr>
            <p:cNvSpPr txBox="1"/>
            <p:nvPr/>
          </p:nvSpPr>
          <p:spPr>
            <a:xfrm>
              <a:off x="5069460" y="4142598"/>
              <a:ext cx="2074850" cy="6630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Thematic multi-agency audits</a:t>
              </a:r>
            </a:p>
          </p:txBody>
        </p:sp>
        <p:sp>
          <p:nvSpPr>
            <p:cNvPr id="17" name="Oval 16">
              <a:extLst>
                <a:ext uri="{FF2B5EF4-FFF2-40B4-BE49-F238E27FC236}">
                  <a16:creationId xmlns:a16="http://schemas.microsoft.com/office/drawing/2014/main" id="{DEDBBEA6-6C87-984E-39FF-80E99AF85458}"/>
                </a:ext>
              </a:extLst>
            </p:cNvPr>
            <p:cNvSpPr/>
            <p:nvPr/>
          </p:nvSpPr>
          <p:spPr>
            <a:xfrm>
              <a:off x="3175666" y="1285889"/>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8" name="Oval 17">
              <a:extLst>
                <a:ext uri="{FF2B5EF4-FFF2-40B4-BE49-F238E27FC236}">
                  <a16:creationId xmlns:a16="http://schemas.microsoft.com/office/drawing/2014/main" id="{BEB0847D-9747-B79E-1B61-3A946F61E80F}"/>
                </a:ext>
              </a:extLst>
            </p:cNvPr>
            <p:cNvSpPr/>
            <p:nvPr/>
          </p:nvSpPr>
          <p:spPr>
            <a:xfrm>
              <a:off x="3197438" y="5231511"/>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9" name="Oval 18">
              <a:extLst>
                <a:ext uri="{FF2B5EF4-FFF2-40B4-BE49-F238E27FC236}">
                  <a16:creationId xmlns:a16="http://schemas.microsoft.com/office/drawing/2014/main" id="{BF37C7FC-3343-6775-178A-D95F2861C855}"/>
                </a:ext>
              </a:extLst>
            </p:cNvPr>
            <p:cNvSpPr/>
            <p:nvPr/>
          </p:nvSpPr>
          <p:spPr>
            <a:xfrm>
              <a:off x="4897311" y="4224583"/>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0" name="Oval 19">
              <a:extLst>
                <a:ext uri="{FF2B5EF4-FFF2-40B4-BE49-F238E27FC236}">
                  <a16:creationId xmlns:a16="http://schemas.microsoft.com/office/drawing/2014/main" id="{D9C883DC-763F-11F2-39EF-70E8E6FC8803}"/>
                </a:ext>
              </a:extLst>
            </p:cNvPr>
            <p:cNvSpPr/>
            <p:nvPr/>
          </p:nvSpPr>
          <p:spPr>
            <a:xfrm>
              <a:off x="4850486" y="2201068"/>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1" name="Oval 20">
              <a:extLst>
                <a:ext uri="{FF2B5EF4-FFF2-40B4-BE49-F238E27FC236}">
                  <a16:creationId xmlns:a16="http://schemas.microsoft.com/office/drawing/2014/main" id="{92659926-D66F-5BB9-33A1-27EABA09120E}"/>
                </a:ext>
              </a:extLst>
            </p:cNvPr>
            <p:cNvSpPr/>
            <p:nvPr/>
          </p:nvSpPr>
          <p:spPr>
            <a:xfrm>
              <a:off x="1466661" y="4296844"/>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2" name="Oval 21">
              <a:extLst>
                <a:ext uri="{FF2B5EF4-FFF2-40B4-BE49-F238E27FC236}">
                  <a16:creationId xmlns:a16="http://schemas.microsoft.com/office/drawing/2014/main" id="{E3BC8581-7CA0-228B-2426-E9C09A02E03C}"/>
                </a:ext>
              </a:extLst>
            </p:cNvPr>
            <p:cNvSpPr/>
            <p:nvPr/>
          </p:nvSpPr>
          <p:spPr>
            <a:xfrm>
              <a:off x="1512852" y="2182344"/>
              <a:ext cx="198120" cy="198120"/>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grpSp>
    </p:spTree>
    <p:extLst>
      <p:ext uri="{BB962C8B-B14F-4D97-AF65-F5344CB8AC3E}">
        <p14:creationId xmlns:p14="http://schemas.microsoft.com/office/powerpoint/2010/main" val="277092752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
          <p:cNvSpPr>
            <a:spLocks noGrp="1"/>
          </p:cNvSpPr>
          <p:nvPr>
            <p:ph type="body"/>
          </p:nvPr>
        </p:nvSpPr>
        <p:spPr>
          <a:xfrm>
            <a:off x="366640" y="776835"/>
            <a:ext cx="5771533" cy="4117216"/>
          </a:xfrm>
          <a:prstGeom prst="roundRect">
            <a:avLst>
              <a:gd name="adj" fmla="val 3093"/>
            </a:avLst>
          </a:prstGeom>
          <a:solidFill>
            <a:schemeClr val="accent2"/>
          </a:solidFill>
          <a:ln w="0">
            <a:noFill/>
          </a:ln>
        </p:spPr>
        <p:txBody>
          <a:bodyPr lIns="91440" tIns="91440" rIns="91440" bIns="91440" anchor="t">
            <a:noAutofit/>
          </a:bodyPr>
          <a:lstStyle/>
          <a:p>
            <a:pPr marL="0" indent="0">
              <a:lnSpc>
                <a:spcPct val="110000"/>
              </a:lnSpc>
              <a:buNone/>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The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Multi-Agency Safeguarding Hub </a:t>
            </a: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(MASH) is Croydon’s single point of contact for all safeguarding concerns. It brings together key professionals from Social Care, Police, Health, Education, Probation, Housing, and other services to share information, assess risk, and make decisions that protect children. </a:t>
            </a:r>
          </a:p>
          <a:p>
            <a:pPr marL="0" indent="0">
              <a:lnSpc>
                <a:spcPct val="110000"/>
              </a:lnSpc>
              <a:buNone/>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All referrals are routed through MASH, where agencies collaborate daily to ensure a swift and proportionate response. </a:t>
            </a:r>
          </a:p>
          <a:p>
            <a:pPr marL="0" indent="0">
              <a:lnSpc>
                <a:spcPct val="110000"/>
              </a:lnSpc>
              <a:buNone/>
            </a:pPr>
            <a:endPar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All referrals MUST be made via the </a:t>
            </a:r>
            <a:r>
              <a:rPr lang="en-GB" sz="1000" b="1"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Online Portal </a:t>
            </a:r>
            <a:r>
              <a:rPr lang="en-GB" sz="800" b="1" dirty="0">
                <a:solidFill>
                  <a:srgbClr val="00B0F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hlinkClick r:id="rId2">
                  <a:extLst>
                    <a:ext uri="{A12FA001-AC4F-418D-AE19-62706E023703}">
                      <ahyp:hlinkClr xmlns:ahyp="http://schemas.microsoft.com/office/drawing/2018/hyperlinkcolor" val="tx"/>
                    </a:ext>
                  </a:extLst>
                </a:hlinkClick>
              </a:rPr>
              <a:t></a:t>
            </a:r>
            <a:endParaRPr lang="en-GB" sz="8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All contacts received by MASH are reviewed and actioned within 24 hours, with a further 48 hours to progress the referral to the appropriate service or team.</a:t>
            </a:r>
          </a:p>
          <a:p>
            <a:pPr marL="285750" indent="-285750">
              <a:lnSpc>
                <a:spcPct val="11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When making a referral, please ensure you have nominated someone who can respond to follow-ups in your absence. This helps prevent delays and ensures continuity if additional information is needed.</a:t>
            </a:r>
          </a:p>
          <a:p>
            <a:pPr>
              <a:lnSpc>
                <a:spcPct val="110000"/>
              </a:lnSpc>
            </a:pPr>
            <a:r>
              <a:rPr lang="en-GB" sz="1000" b="1"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endParaRPr lang="en-GB" sz="10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Office Hours (Mon–Fri, 9am–5pm)</a:t>
            </a: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Call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0208 255 2888</a:t>
            </a: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If accepted by phone, complete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online referral form within 24 hours</a:t>
            </a:r>
          </a:p>
          <a:p>
            <a:pPr marL="0" indent="0">
              <a:lnSpc>
                <a:spcPct val="120000"/>
              </a:lnSpc>
              <a:spcBef>
                <a:spcPts val="600"/>
              </a:spcBef>
              <a:buNone/>
            </a:pP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Out of Hours</a:t>
            </a:r>
            <a:endParaRPr lang="en-GB" sz="1000" b="1" dirty="0">
              <a:solidFill>
                <a:schemeClr val="bg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Call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0208 726 6400</a:t>
            </a: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 press 5 for Children’s Services</a:t>
            </a: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Stay on the line until transferred to the duty social worker</a:t>
            </a: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If you can’t get through, email: </a:t>
            </a:r>
            <a:r>
              <a:rPr lang="en-GB" sz="1000" dirty="0">
                <a:solidFill>
                  <a:srgbClr val="00B0F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SSD-EMERGENCY-DUTY-TEAM@croydon.gov.uk</a:t>
            </a:r>
            <a:endParaRPr lang="en-GB" sz="1000"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The Out of Hours Team responds to </a:t>
            </a:r>
            <a:r>
              <a:rPr lang="en-GB" sz="1000" b="1" dirty="0">
                <a:solidFill>
                  <a:schemeClr val="bg1"/>
                </a:solidFill>
                <a:latin typeface="Calibri" panose="020F0502020204030204" pitchFamily="34" charset="0"/>
                <a:ea typeface="Calibri" panose="020F0502020204030204" pitchFamily="34" charset="0"/>
                <a:cs typeface="Calibri" panose="020F0502020204030204" pitchFamily="34" charset="0"/>
              </a:rPr>
              <a:t>urgent safeguarding concerns </a:t>
            </a:r>
            <a:r>
              <a:rPr lang="en-GB" sz="1000" dirty="0">
                <a:solidFill>
                  <a:schemeClr val="bg1"/>
                </a:solidFill>
                <a:latin typeface="Calibri" panose="020F0502020204030204" pitchFamily="34" charset="0"/>
                <a:ea typeface="Calibri" panose="020F0502020204030204" pitchFamily="34" charset="0"/>
                <a:cs typeface="Calibri" panose="020F0502020204030204" pitchFamily="34" charset="0"/>
              </a:rPr>
              <a:t>that cannot wait until the next working day. </a:t>
            </a:r>
          </a:p>
        </p:txBody>
      </p:sp>
      <p:sp>
        <p:nvSpPr>
          <p:cNvPr id="184" name="PlaceHolder 1"/>
          <p:cNvSpPr>
            <a:spLocks noGrp="1"/>
          </p:cNvSpPr>
          <p:nvPr>
            <p:ph type="title"/>
          </p:nvPr>
        </p:nvSpPr>
        <p:spPr>
          <a:xfrm>
            <a:off x="366640" y="249449"/>
            <a:ext cx="5175421" cy="592124"/>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chemeClr val="lt1"/>
                </a:solidFill>
                <a:effectLst/>
                <a:uFillTx/>
                <a:ea typeface="Rubik"/>
              </a:rPr>
              <a:t>How MASH works in Croydon</a:t>
            </a:r>
            <a:endParaRPr lang="fr-FR" sz="2600" b="0" u="none" strike="noStrike" dirty="0">
              <a:solidFill>
                <a:schemeClr val="dk1"/>
              </a:solidFill>
              <a:effectLst/>
              <a:uFillTx/>
            </a:endParaRPr>
          </a:p>
        </p:txBody>
      </p:sp>
      <p:grpSp>
        <p:nvGrpSpPr>
          <p:cNvPr id="12" name="Group 11">
            <a:extLst>
              <a:ext uri="{FF2B5EF4-FFF2-40B4-BE49-F238E27FC236}">
                <a16:creationId xmlns:a16="http://schemas.microsoft.com/office/drawing/2014/main" id="{C2A50E2D-4D52-ED8D-0073-49A143157961}"/>
              </a:ext>
            </a:extLst>
          </p:cNvPr>
          <p:cNvGrpSpPr/>
          <p:nvPr/>
        </p:nvGrpSpPr>
        <p:grpSpPr>
          <a:xfrm>
            <a:off x="6181579" y="951280"/>
            <a:ext cx="2694636" cy="2686000"/>
            <a:chOff x="208611" y="1293398"/>
            <a:chExt cx="2658653" cy="2556703"/>
          </a:xfrm>
        </p:grpSpPr>
        <p:pic>
          <p:nvPicPr>
            <p:cNvPr id="4" name="Picture 3" descr="A diagram of a multi-agency partnership&#10;&#10;AI-generated content may be incorrect.">
              <a:extLst>
                <a:ext uri="{FF2B5EF4-FFF2-40B4-BE49-F238E27FC236}">
                  <a16:creationId xmlns:a16="http://schemas.microsoft.com/office/drawing/2014/main" id="{DD100171-B36A-8808-C2DB-7F6199A638D9}"/>
                </a:ext>
              </a:extLst>
            </p:cNvPr>
            <p:cNvPicPr>
              <a:picLocks noChangeAspect="1"/>
            </p:cNvPicPr>
            <p:nvPr/>
          </p:nvPicPr>
          <p:blipFill>
            <a:blip r:embed="rId4" cstate="print">
              <a:extLst>
                <a:ext uri="{28A0092B-C50C-407E-A947-70E740481C1C}">
                  <a14:useLocalDpi xmlns:a14="http://schemas.microsoft.com/office/drawing/2010/main" val="0"/>
                </a:ext>
              </a:extLst>
            </a:blip>
            <a:srcRect l="6534" t="13041" r="10881" b="4141"/>
            <a:stretch>
              <a:fillRect/>
            </a:stretch>
          </p:blipFill>
          <p:spPr>
            <a:xfrm>
              <a:off x="208611" y="1293398"/>
              <a:ext cx="2658653" cy="2556703"/>
            </a:xfrm>
            <a:prstGeom prst="rect">
              <a:avLst/>
            </a:prstGeom>
            <a:ln>
              <a:noFill/>
            </a:ln>
            <a:effectLst>
              <a:softEdge rad="112500"/>
            </a:effectLst>
          </p:spPr>
        </p:pic>
        <p:sp>
          <p:nvSpPr>
            <p:cNvPr id="8" name="TextBox 7">
              <a:extLst>
                <a:ext uri="{FF2B5EF4-FFF2-40B4-BE49-F238E27FC236}">
                  <a16:creationId xmlns:a16="http://schemas.microsoft.com/office/drawing/2014/main" id="{BD6DA3F0-5E51-43D3-7C7A-103D39FC1F29}"/>
                </a:ext>
              </a:extLst>
            </p:cNvPr>
            <p:cNvSpPr txBox="1"/>
            <p:nvPr/>
          </p:nvSpPr>
          <p:spPr>
            <a:xfrm>
              <a:off x="1265236" y="2431361"/>
              <a:ext cx="589546" cy="253916"/>
            </a:xfrm>
            <a:prstGeom prst="rect">
              <a:avLst/>
            </a:prstGeom>
            <a:noFill/>
          </p:spPr>
          <p:txBody>
            <a:bodyPr wrap="square" rtlCol="0">
              <a:spAutoFit/>
            </a:bodyPr>
            <a:lstStyle/>
            <a:p>
              <a:pPr algn="ctr"/>
              <a:r>
                <a:rPr lang="en-GB" sz="1000" b="1"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MASH</a:t>
              </a:r>
            </a:p>
          </p:txBody>
        </p:sp>
        <p:pic>
          <p:nvPicPr>
            <p:cNvPr id="10" name="Picture 9" descr="A diagram of a multi-agency partnership&#10;&#10;AI-generated content may be incorrect.">
              <a:extLst>
                <a:ext uri="{FF2B5EF4-FFF2-40B4-BE49-F238E27FC236}">
                  <a16:creationId xmlns:a16="http://schemas.microsoft.com/office/drawing/2014/main" id="{D68E5505-A694-7574-3F1D-CF42576C12B9}"/>
                </a:ext>
              </a:extLst>
            </p:cNvPr>
            <p:cNvPicPr>
              <a:picLocks noChangeAspect="1"/>
            </p:cNvPicPr>
            <p:nvPr/>
          </p:nvPicPr>
          <p:blipFill>
            <a:blip r:embed="rId4" cstate="print">
              <a:alphaModFix/>
              <a:extLst>
                <a:ext uri="{28A0092B-C50C-407E-A947-70E740481C1C}">
                  <a14:useLocalDpi xmlns:a14="http://schemas.microsoft.com/office/drawing/2010/main" val="0"/>
                </a:ext>
              </a:extLst>
            </a:blip>
            <a:srcRect l="70806" t="59199" r="21671" b="33453"/>
            <a:stretch>
              <a:fillRect/>
            </a:stretch>
          </p:blipFill>
          <p:spPr>
            <a:xfrm>
              <a:off x="707641" y="1963481"/>
              <a:ext cx="269076" cy="252000"/>
            </a:xfrm>
            <a:prstGeom prst="rect">
              <a:avLst/>
            </a:prstGeom>
            <a:solidFill>
              <a:srgbClr val="FFFFFF">
                <a:shade val="85000"/>
              </a:srgbClr>
            </a:solidFill>
            <a:ln w="3175" cap="sq">
              <a:solidFill>
                <a:srgbClr val="EFF0F0"/>
              </a:solidFill>
              <a:miter lim="800000"/>
            </a:ln>
            <a:effectLst/>
          </p:spPr>
        </p:pic>
        <p:pic>
          <p:nvPicPr>
            <p:cNvPr id="11" name="Picture 10" descr="A diagram of a multi-agency partnership&#10;&#10;AI-generated content may be incorrect.">
              <a:extLst>
                <a:ext uri="{FF2B5EF4-FFF2-40B4-BE49-F238E27FC236}">
                  <a16:creationId xmlns:a16="http://schemas.microsoft.com/office/drawing/2014/main" id="{C099F7AE-2E11-C93D-7FA9-6C98F36F9329}"/>
                </a:ext>
              </a:extLst>
            </p:cNvPr>
            <p:cNvPicPr>
              <a:picLocks noChangeAspect="1"/>
            </p:cNvPicPr>
            <p:nvPr/>
          </p:nvPicPr>
          <p:blipFill>
            <a:blip r:embed="rId4" cstate="print">
              <a:alphaModFix/>
              <a:extLst>
                <a:ext uri="{28A0092B-C50C-407E-A947-70E740481C1C}">
                  <a14:useLocalDpi xmlns:a14="http://schemas.microsoft.com/office/drawing/2010/main" val="0"/>
                </a:ext>
              </a:extLst>
            </a:blip>
            <a:srcRect l="21241" t="35179" r="68257" b="57417"/>
            <a:stretch>
              <a:fillRect/>
            </a:stretch>
          </p:blipFill>
          <p:spPr>
            <a:xfrm>
              <a:off x="2211572" y="2706540"/>
              <a:ext cx="375682" cy="253915"/>
            </a:xfrm>
            <a:prstGeom prst="rect">
              <a:avLst/>
            </a:prstGeom>
            <a:solidFill>
              <a:srgbClr val="FFFFFF">
                <a:shade val="85000"/>
              </a:srgbClr>
            </a:solidFill>
            <a:ln w="3175" cap="sq">
              <a:noFill/>
              <a:miter lim="800000"/>
            </a:ln>
            <a:effectLst/>
          </p:spPr>
        </p:pic>
      </p:grpSp>
      <p:sp>
        <p:nvSpPr>
          <p:cNvPr id="3" name="TextBox 2">
            <a:extLst>
              <a:ext uri="{FF2B5EF4-FFF2-40B4-BE49-F238E27FC236}">
                <a16:creationId xmlns:a16="http://schemas.microsoft.com/office/drawing/2014/main" id="{C0E26DE7-E92D-1350-54C2-7C33EA0AFF25}"/>
              </a:ext>
            </a:extLst>
          </p:cNvPr>
          <p:cNvSpPr txBox="1"/>
          <p:nvPr/>
        </p:nvSpPr>
        <p:spPr>
          <a:xfrm>
            <a:off x="6298962" y="3901950"/>
            <a:ext cx="2577253" cy="818686"/>
          </a:xfrm>
          <a:prstGeom prst="rect">
            <a:avLst/>
          </a:prstGeom>
          <a:noFill/>
        </p:spPr>
        <p:txBody>
          <a:bodyPr wrap="square">
            <a:spAutoFit/>
          </a:bodyPr>
          <a:lstStyle/>
          <a:p>
            <a:pPr>
              <a:lnSpc>
                <a:spcPct val="120000"/>
              </a:lnSpc>
            </a:pPr>
            <a:r>
              <a:rPr lang="en-GB" sz="1000" b="1" dirty="0">
                <a:solidFill>
                  <a:srgbClr val="FF0000"/>
                </a:solidFill>
                <a:latin typeface="Calibri" panose="020F0502020204030204" pitchFamily="34" charset="0"/>
                <a:ea typeface="Calibri" panose="020F0502020204030204" pitchFamily="34" charset="0"/>
                <a:cs typeface="Calibri" panose="020F0502020204030204" pitchFamily="34" charset="0"/>
              </a:rPr>
              <a:t>If you have an urgent concern about a child that needs an immediate response, consider calling 999 and request the appropriate emergency service.</a:t>
            </a:r>
          </a:p>
        </p:txBody>
      </p:sp>
    </p:spTree>
  </p:cSld>
  <p:clrMapOvr>
    <a:masterClrMapping/>
  </p:clrMapOvr>
  <p:transition spd="slow">
    <p:fade thruBlk="1"/>
  </p:transition>
</p:sld>
</file>

<file path=ppt/theme/theme1.xml><?xml version="1.0" encoding="utf-8"?>
<a:theme xmlns:a="http://schemas.openxmlformats.org/drawingml/2006/main" name="Town Hall Meeting by Slidesgo">
  <a:themeElements>
    <a:clrScheme name="Simple Light">
      <a:dk1>
        <a:srgbClr val="E9EEF3"/>
      </a:dk1>
      <a:lt1>
        <a:srgbClr val="262C36"/>
      </a:lt1>
      <a:dk2>
        <a:srgbClr val="C8D1DD"/>
      </a:dk2>
      <a:lt2>
        <a:srgbClr val="FFFFF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cscp toolkit">
      <a:majorFont>
        <a:latin typeface="ADLaM Display"/>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2768</TotalTime>
  <Words>6680</Words>
  <Application>Microsoft Office PowerPoint</Application>
  <PresentationFormat>On-screen Show (16:9)</PresentationFormat>
  <Paragraphs>493</Paragraphs>
  <Slides>34</Slides>
  <Notes>7</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ADLaM Display</vt:lpstr>
      <vt:lpstr>Aptos</vt:lpstr>
      <vt:lpstr>Arial</vt:lpstr>
      <vt:lpstr>Calibri</vt:lpstr>
      <vt:lpstr>Inter</vt:lpstr>
      <vt:lpstr>Leelawadee</vt:lpstr>
      <vt:lpstr>OpenSymbol</vt:lpstr>
      <vt:lpstr>Rubik</vt:lpstr>
      <vt:lpstr>Symbol</vt:lpstr>
      <vt:lpstr>Wingdings</vt:lpstr>
      <vt:lpstr>Wingdings 3</vt:lpstr>
      <vt:lpstr>Town Hall Meeting by Slidesgo</vt:lpstr>
      <vt:lpstr>Making Effective Referrals: A CSCP Guide</vt:lpstr>
      <vt:lpstr>Contents</vt:lpstr>
      <vt:lpstr>Introduction &amp; Purpose</vt:lpstr>
      <vt:lpstr>PowerPoint Presentation</vt:lpstr>
      <vt:lpstr>PowerPoint Presentation</vt:lpstr>
      <vt:lpstr>PowerPoint Presentation</vt:lpstr>
      <vt:lpstr>Helping families to help themselves</vt:lpstr>
      <vt:lpstr>The Role of Local Safeguarding Partnerships</vt:lpstr>
      <vt:lpstr>How MASH works in Croydon</vt:lpstr>
      <vt:lpstr>PowerPoint Presentation</vt:lpstr>
      <vt:lpstr>What is a Referral?</vt:lpstr>
      <vt:lpstr>PowerPoint Presentation</vt:lpstr>
      <vt:lpstr>PowerPoint Presentation</vt:lpstr>
      <vt:lpstr>Threshold Guidance</vt:lpstr>
      <vt:lpstr>PowerPoint Presentation</vt:lpstr>
      <vt:lpstr>PowerPoint Presentation</vt:lpstr>
      <vt:lpstr>PowerPoint Presentation</vt:lpstr>
      <vt:lpstr>Working Together to Safeguard Children 2023</vt:lpstr>
      <vt:lpstr>PowerPoint Presentation</vt:lpstr>
      <vt:lpstr>Why effective referrals matter</vt:lpstr>
      <vt:lpstr>MASH Portal</vt:lpstr>
      <vt:lpstr>The Referral</vt:lpstr>
      <vt:lpstr>Information Required for a Referral</vt:lpstr>
      <vt:lpstr>Referral Case Studies</vt:lpstr>
      <vt:lpstr>PowerPoint Presentation</vt:lpstr>
      <vt:lpstr>PowerPoint Presentation</vt:lpstr>
      <vt:lpstr>4 Key Things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Reynolds, Natasha</dc:creator>
  <cp:lastModifiedBy>Reynolds, Natasha</cp:lastModifiedBy>
  <cp:revision>10</cp:revision>
  <dcterms:modified xsi:type="dcterms:W3CDTF">2025-12-02T13:16:08Z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2025-09-15T12:08:24Z</dcterms:created>
  <dc:creator>Unknown Creator</dc:creator>
  <dc:description/>
  <dc:language>en-US</dc:language>
  <cp:lastModifiedBy>Unknown Creator</cp:lastModifiedBy>
  <dcterms:modified xsi:type="dcterms:W3CDTF">2025-09-15T12:08:24Z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